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</p:sldIdLst>
  <p:sldSz cy="10287000" cx="18288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r:id="rId25" roundtripDataSignature="AMtx7mjybz5xuAlGMD3Od3X9i+jDxo5qG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177B773-CA2F-433D-9C9C-0EB9144787C0}">
  <a:tblStyle styleId="{A177B773-CA2F-433D-9C9C-0EB9144787C0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5" Type="http://customschemas.google.com/relationships/presentationmetadata" Target="meta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0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1.png>
</file>

<file path=ppt/media/image22.jp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jp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3eb331ed3e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US"/>
              <a:t>Justin</a:t>
            </a:r>
            <a:endParaRPr/>
          </a:p>
        </p:txBody>
      </p:sp>
      <p:sp>
        <p:nvSpPr>
          <p:cNvPr id="218" name="Google Shape;218;g23eb331ed3e_0_4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3eb331ed3e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US"/>
              <a:t>Justin</a:t>
            </a:r>
            <a:endParaRPr/>
          </a:p>
        </p:txBody>
      </p:sp>
      <p:sp>
        <p:nvSpPr>
          <p:cNvPr id="231" name="Google Shape;231;g23eb331ed3e_0_6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23eb331ed3e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-US">
                <a:solidFill>
                  <a:schemeClr val="dk1"/>
                </a:solidFill>
                <a:highlight>
                  <a:schemeClr val="lt1"/>
                </a:highlight>
              </a:rPr>
              <a:t>Justin - </a:t>
            </a:r>
            <a:r>
              <a:rPr lang="en-US" sz="1900">
                <a:solidFill>
                  <a:schemeClr val="dk1"/>
                </a:solidFill>
                <a:highlight>
                  <a:schemeClr val="lt1"/>
                </a:highlight>
              </a:rPr>
              <a:t>if two independent variables are highly correlated, we would consider removing one of them to avoid redundancy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  <p:sp>
        <p:nvSpPr>
          <p:cNvPr id="244" name="Google Shape;244;g23eb331ed3e_0_5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23eb331ed3e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500">
                <a:solidFill>
                  <a:srgbClr val="2B2B2B"/>
                </a:solidFill>
              </a:rPr>
              <a:t>Alin</a:t>
            </a:r>
            <a:endParaRPr sz="1500">
              <a:solidFill>
                <a:srgbClr val="2B2B2B"/>
              </a:solidFill>
            </a:endParaRPr>
          </a:p>
        </p:txBody>
      </p:sp>
      <p:sp>
        <p:nvSpPr>
          <p:cNvPr id="257" name="Google Shape;257;g23eb331ed3e_0_15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3eb331ed3e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500">
                <a:solidFill>
                  <a:srgbClr val="2B2B2B"/>
                </a:solidFill>
              </a:rPr>
              <a:t>Alin</a:t>
            </a:r>
            <a:endParaRPr sz="1500">
              <a:solidFill>
                <a:srgbClr val="2B2B2B"/>
              </a:solidFill>
            </a:endParaRPr>
          </a:p>
        </p:txBody>
      </p:sp>
      <p:sp>
        <p:nvSpPr>
          <p:cNvPr id="278" name="Google Shape;278;g23eb331ed3e_0_9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2578161e3dc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500">
                <a:solidFill>
                  <a:srgbClr val="2B2B2B"/>
                </a:solidFill>
              </a:rPr>
              <a:t>Justin</a:t>
            </a:r>
            <a:endParaRPr sz="1500">
              <a:solidFill>
                <a:srgbClr val="2B2B2B"/>
              </a:solidFill>
            </a:endParaRPr>
          </a:p>
        </p:txBody>
      </p:sp>
      <p:sp>
        <p:nvSpPr>
          <p:cNvPr id="300" name="Google Shape;300;g2578161e3dc_0_10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23eb331ed3e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500">
                <a:solidFill>
                  <a:srgbClr val="2B2B2B"/>
                </a:solidFill>
              </a:rPr>
              <a:t>Justin</a:t>
            </a:r>
            <a:endParaRPr sz="1500">
              <a:solidFill>
                <a:srgbClr val="2B2B2B"/>
              </a:solidFill>
            </a:endParaRPr>
          </a:p>
        </p:txBody>
      </p:sp>
      <p:sp>
        <p:nvSpPr>
          <p:cNvPr id="322" name="Google Shape;322;g23eb331ed3e_0_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2578161e3dc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</a:rPr>
              <a:t>Alin</a:t>
            </a:r>
            <a:endParaRPr sz="2100">
              <a:solidFill>
                <a:schemeClr val="dk1"/>
              </a:solidFill>
            </a:endParaRPr>
          </a:p>
        </p:txBody>
      </p:sp>
      <p:sp>
        <p:nvSpPr>
          <p:cNvPr id="341" name="Google Shape;341;g2578161e3dc_0_12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2578161e3dc_0_2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t/>
            </a:r>
            <a:endParaRPr sz="2100">
              <a:solidFill>
                <a:schemeClr val="dk1"/>
              </a:solidFill>
            </a:endParaRPr>
          </a:p>
        </p:txBody>
      </p:sp>
      <p:sp>
        <p:nvSpPr>
          <p:cNvPr id="360" name="Google Shape;360;g2578161e3dc_0_25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e5fa2c605c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Alex</a:t>
            </a:r>
            <a:endParaRPr/>
          </a:p>
        </p:txBody>
      </p:sp>
      <p:sp>
        <p:nvSpPr>
          <p:cNvPr id="92" name="Google Shape;92;g1e5fa2c605c_0_9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Alex</a:t>
            </a:r>
            <a:endParaRPr/>
          </a:p>
        </p:txBody>
      </p:sp>
      <p:sp>
        <p:nvSpPr>
          <p:cNvPr id="105" name="Google Shape;105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e5fa2c605c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Alex</a:t>
            </a:r>
            <a:endParaRPr/>
          </a:p>
        </p:txBody>
      </p:sp>
      <p:sp>
        <p:nvSpPr>
          <p:cNvPr id="121" name="Google Shape;121;g1e5fa2c605c_0_11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e5fa2c605c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Alex</a:t>
            </a:r>
            <a:endParaRPr/>
          </a:p>
        </p:txBody>
      </p:sp>
      <p:sp>
        <p:nvSpPr>
          <p:cNvPr id="135" name="Google Shape;135;g1e5fa2c605c_0_4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578161e3dc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US"/>
              <a:t>Alex</a:t>
            </a:r>
            <a:endParaRPr/>
          </a:p>
        </p:txBody>
      </p:sp>
      <p:sp>
        <p:nvSpPr>
          <p:cNvPr id="149" name="Google Shape;149;g2578161e3dc_0_8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5798f107fc_4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US"/>
              <a:t>Alex</a:t>
            </a:r>
            <a:endParaRPr/>
          </a:p>
        </p:txBody>
      </p:sp>
      <p:sp>
        <p:nvSpPr>
          <p:cNvPr id="163" name="Google Shape;163;g25798f107fc_4_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e5fa2c605c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US"/>
              <a:t>Alex</a:t>
            </a:r>
            <a:endParaRPr/>
          </a:p>
        </p:txBody>
      </p:sp>
      <p:sp>
        <p:nvSpPr>
          <p:cNvPr id="184" name="Google Shape;184;g1e5fa2c605c_0_6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5798f107fc_3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US"/>
              <a:t>Justin</a:t>
            </a:r>
            <a:endParaRPr/>
          </a:p>
        </p:txBody>
      </p:sp>
      <p:sp>
        <p:nvSpPr>
          <p:cNvPr id="205" name="Google Shape;205;g25798f107fc_3_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1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2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1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1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1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1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jpg"/><Relationship Id="rId4" Type="http://schemas.openxmlformats.org/officeDocument/2006/relationships/image" Target="../media/image7.png"/><Relationship Id="rId5" Type="http://schemas.openxmlformats.org/officeDocument/2006/relationships/image" Target="../media/image2.png"/><Relationship Id="rId6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jpg"/><Relationship Id="rId4" Type="http://schemas.openxmlformats.org/officeDocument/2006/relationships/image" Target="../media/image3.png"/><Relationship Id="rId5" Type="http://schemas.openxmlformats.org/officeDocument/2006/relationships/image" Target="../media/image2.png"/><Relationship Id="rId6" Type="http://schemas.openxmlformats.org/officeDocument/2006/relationships/image" Target="../media/image8.png"/><Relationship Id="rId7" Type="http://schemas.openxmlformats.org/officeDocument/2006/relationships/image" Target="../media/image2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jpg"/><Relationship Id="rId4" Type="http://schemas.openxmlformats.org/officeDocument/2006/relationships/image" Target="../media/image3.png"/><Relationship Id="rId5" Type="http://schemas.openxmlformats.org/officeDocument/2006/relationships/image" Target="../media/image2.png"/><Relationship Id="rId6" Type="http://schemas.openxmlformats.org/officeDocument/2006/relationships/image" Target="../media/image8.png"/><Relationship Id="rId7" Type="http://schemas.openxmlformats.org/officeDocument/2006/relationships/image" Target="../media/image3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jpg"/><Relationship Id="rId4" Type="http://schemas.openxmlformats.org/officeDocument/2006/relationships/image" Target="../media/image3.png"/><Relationship Id="rId5" Type="http://schemas.openxmlformats.org/officeDocument/2006/relationships/image" Target="../media/image2.png"/><Relationship Id="rId6" Type="http://schemas.openxmlformats.org/officeDocument/2006/relationships/image" Target="../media/image8.png"/><Relationship Id="rId7" Type="http://schemas.openxmlformats.org/officeDocument/2006/relationships/image" Target="../media/image3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jpg"/><Relationship Id="rId4" Type="http://schemas.openxmlformats.org/officeDocument/2006/relationships/image" Target="../media/image3.png"/><Relationship Id="rId5" Type="http://schemas.openxmlformats.org/officeDocument/2006/relationships/image" Target="../media/image1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jpg"/><Relationship Id="rId4" Type="http://schemas.openxmlformats.org/officeDocument/2006/relationships/image" Target="../media/image3.png"/><Relationship Id="rId11" Type="http://schemas.openxmlformats.org/officeDocument/2006/relationships/image" Target="../media/image19.png"/><Relationship Id="rId10" Type="http://schemas.openxmlformats.org/officeDocument/2006/relationships/image" Target="../media/image23.png"/><Relationship Id="rId12" Type="http://schemas.openxmlformats.org/officeDocument/2006/relationships/image" Target="../media/image24.jpg"/><Relationship Id="rId9" Type="http://schemas.openxmlformats.org/officeDocument/2006/relationships/image" Target="../media/image22.jpg"/><Relationship Id="rId5" Type="http://schemas.openxmlformats.org/officeDocument/2006/relationships/image" Target="../media/image2.png"/><Relationship Id="rId6" Type="http://schemas.openxmlformats.org/officeDocument/2006/relationships/image" Target="../media/image8.png"/><Relationship Id="rId7" Type="http://schemas.openxmlformats.org/officeDocument/2006/relationships/image" Target="../media/image16.jpg"/><Relationship Id="rId8" Type="http://schemas.openxmlformats.org/officeDocument/2006/relationships/image" Target="../media/image2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jpg"/><Relationship Id="rId4" Type="http://schemas.openxmlformats.org/officeDocument/2006/relationships/image" Target="../media/image3.png"/><Relationship Id="rId5" Type="http://schemas.openxmlformats.org/officeDocument/2006/relationships/image" Target="../media/image2.png"/><Relationship Id="rId6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jpg"/><Relationship Id="rId4" Type="http://schemas.openxmlformats.org/officeDocument/2006/relationships/image" Target="../media/image3.png"/><Relationship Id="rId5" Type="http://schemas.openxmlformats.org/officeDocument/2006/relationships/image" Target="../media/image2.png"/><Relationship Id="rId6" Type="http://schemas.openxmlformats.org/officeDocument/2006/relationships/image" Target="../media/image8.png"/><Relationship Id="rId7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g"/><Relationship Id="rId4" Type="http://schemas.openxmlformats.org/officeDocument/2006/relationships/image" Target="../media/image3.png"/><Relationship Id="rId5" Type="http://schemas.openxmlformats.org/officeDocument/2006/relationships/image" Target="../media/image2.png"/><Relationship Id="rId6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jpg"/><Relationship Id="rId4" Type="http://schemas.openxmlformats.org/officeDocument/2006/relationships/image" Target="../media/image3.png"/><Relationship Id="rId5" Type="http://schemas.openxmlformats.org/officeDocument/2006/relationships/image" Target="../media/image2.png"/><Relationship Id="rId6" Type="http://schemas.openxmlformats.org/officeDocument/2006/relationships/image" Target="../media/image8.png"/><Relationship Id="rId7" Type="http://schemas.openxmlformats.org/officeDocument/2006/relationships/image" Target="../media/image26.png"/><Relationship Id="rId8" Type="http://schemas.openxmlformats.org/officeDocument/2006/relationships/image" Target="../media/image3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g"/><Relationship Id="rId4" Type="http://schemas.openxmlformats.org/officeDocument/2006/relationships/image" Target="../media/image3.png"/><Relationship Id="rId5" Type="http://schemas.openxmlformats.org/officeDocument/2006/relationships/image" Target="../media/image2.png"/><Relationship Id="rId6" Type="http://schemas.openxmlformats.org/officeDocument/2006/relationships/image" Target="../media/image8.png"/><Relationship Id="rId7" Type="http://schemas.openxmlformats.org/officeDocument/2006/relationships/image" Target="../media/image29.png"/><Relationship Id="rId8" Type="http://schemas.openxmlformats.org/officeDocument/2006/relationships/image" Target="../media/image2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jpg"/><Relationship Id="rId4" Type="http://schemas.openxmlformats.org/officeDocument/2006/relationships/image" Target="../media/image3.png"/><Relationship Id="rId9" Type="http://schemas.openxmlformats.org/officeDocument/2006/relationships/image" Target="../media/image15.png"/><Relationship Id="rId5" Type="http://schemas.openxmlformats.org/officeDocument/2006/relationships/image" Target="../media/image2.png"/><Relationship Id="rId6" Type="http://schemas.openxmlformats.org/officeDocument/2006/relationships/image" Target="../media/image8.png"/><Relationship Id="rId7" Type="http://schemas.openxmlformats.org/officeDocument/2006/relationships/image" Target="../media/image14.png"/><Relationship Id="rId8" Type="http://schemas.openxmlformats.org/officeDocument/2006/relationships/image" Target="../media/image1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jpg"/><Relationship Id="rId4" Type="http://schemas.openxmlformats.org/officeDocument/2006/relationships/image" Target="../media/image3.png"/><Relationship Id="rId9" Type="http://schemas.openxmlformats.org/officeDocument/2006/relationships/image" Target="../media/image14.png"/><Relationship Id="rId5" Type="http://schemas.openxmlformats.org/officeDocument/2006/relationships/image" Target="../media/image2.png"/><Relationship Id="rId6" Type="http://schemas.openxmlformats.org/officeDocument/2006/relationships/image" Target="../media/image8.png"/><Relationship Id="rId7" Type="http://schemas.openxmlformats.org/officeDocument/2006/relationships/image" Target="../media/image17.png"/><Relationship Id="rId8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jpg"/><Relationship Id="rId4" Type="http://schemas.openxmlformats.org/officeDocument/2006/relationships/image" Target="../media/image3.png"/><Relationship Id="rId9" Type="http://schemas.openxmlformats.org/officeDocument/2006/relationships/image" Target="../media/image12.png"/><Relationship Id="rId5" Type="http://schemas.openxmlformats.org/officeDocument/2006/relationships/image" Target="../media/image2.png"/><Relationship Id="rId6" Type="http://schemas.openxmlformats.org/officeDocument/2006/relationships/image" Target="../media/image8.png"/><Relationship Id="rId7" Type="http://schemas.openxmlformats.org/officeDocument/2006/relationships/image" Target="../media/image17.png"/><Relationship Id="rId8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jpg"/><Relationship Id="rId4" Type="http://schemas.openxmlformats.org/officeDocument/2006/relationships/image" Target="../media/image3.png"/><Relationship Id="rId5" Type="http://schemas.openxmlformats.org/officeDocument/2006/relationships/image" Target="../media/image2.png"/><Relationship Id="rId6" Type="http://schemas.openxmlformats.org/officeDocument/2006/relationships/image" Target="../media/image8.png"/><Relationship Id="rId7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/>
          <p:cNvPicPr preferRelativeResize="0"/>
          <p:nvPr/>
        </p:nvPicPr>
        <p:blipFill rotWithShape="1">
          <a:blip r:embed="rId3">
            <a:alphaModFix/>
          </a:blip>
          <a:srcRect b="7810" l="0" r="0" t="7812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"/>
          <p:cNvSpPr/>
          <p:nvPr/>
        </p:nvSpPr>
        <p:spPr>
          <a:xfrm rot="-2700000">
            <a:off x="4258578" y="2837669"/>
            <a:ext cx="16918990" cy="6121598"/>
          </a:xfrm>
          <a:custGeom>
            <a:rect b="b" l="l" r="r" t="t"/>
            <a:pathLst>
              <a:path extrusionOk="0" h="6118196" w="16909587">
                <a:moveTo>
                  <a:pt x="0" y="0"/>
                </a:moveTo>
                <a:lnTo>
                  <a:pt x="16909587" y="0"/>
                </a:lnTo>
                <a:lnTo>
                  <a:pt x="16909587" y="6118196"/>
                </a:lnTo>
                <a:lnTo>
                  <a:pt x="0" y="611819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6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6" name="Google Shape;86;p1"/>
          <p:cNvSpPr txBox="1"/>
          <p:nvPr/>
        </p:nvSpPr>
        <p:spPr>
          <a:xfrm>
            <a:off x="935875" y="2851675"/>
            <a:ext cx="11276400" cy="50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2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rPr lang="en-US" sz="7400">
                <a:solidFill>
                  <a:srgbClr val="F8F8F8"/>
                </a:solidFill>
              </a:rPr>
              <a:t>Unlocking Insights 2.0</a:t>
            </a:r>
            <a:r>
              <a:rPr b="0" i="0" lang="en-US" sz="7400" u="none" cap="none" strike="noStrike">
                <a:solidFill>
                  <a:srgbClr val="F8F8F8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endParaRPr b="0" i="0" sz="7400" u="none" cap="none" strike="noStrike">
              <a:solidFill>
                <a:srgbClr val="F8F8F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2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rPr lang="en-US" sz="6200">
                <a:solidFill>
                  <a:srgbClr val="F8F8F8"/>
                </a:solidFill>
              </a:rPr>
              <a:t>A Cutting-Edge Approach to Sell-Side Equity Research with Advanced Machine Learning Models</a:t>
            </a:r>
            <a:endParaRPr b="0" i="0" sz="6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"/>
          <p:cNvSpPr txBox="1"/>
          <p:nvPr/>
        </p:nvSpPr>
        <p:spPr>
          <a:xfrm>
            <a:off x="1028700" y="8809475"/>
            <a:ext cx="8013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99"/>
              <a:buFont typeface="Arial"/>
              <a:buNone/>
            </a:pPr>
            <a:r>
              <a:rPr b="0" i="0" lang="en-US" sz="3399" u="none" cap="none" strike="noStrike">
                <a:solidFill>
                  <a:srgbClr val="F8F8F8"/>
                </a:solidFill>
                <a:latin typeface="Arial"/>
                <a:ea typeface="Arial"/>
                <a:cs typeface="Arial"/>
                <a:sym typeface="Arial"/>
              </a:rPr>
              <a:t>Group 5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1"/>
          <p:cNvSpPr/>
          <p:nvPr/>
        </p:nvSpPr>
        <p:spPr>
          <a:xfrm>
            <a:off x="1028700" y="1028700"/>
            <a:ext cx="475127" cy="489363"/>
          </a:xfrm>
          <a:custGeom>
            <a:rect b="b" l="l" r="r" t="t"/>
            <a:pathLst>
              <a:path extrusionOk="0" h="652485" w="633503">
                <a:moveTo>
                  <a:pt x="0" y="0"/>
                </a:moveTo>
                <a:lnTo>
                  <a:pt x="633503" y="0"/>
                </a:lnTo>
                <a:lnTo>
                  <a:pt x="633503" y="652485"/>
                </a:lnTo>
                <a:lnTo>
                  <a:pt x="0" y="6524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89" name="Google Shape;89;p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35872" y="618522"/>
            <a:ext cx="1368100" cy="136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g23eb331ed3e_0_40"/>
          <p:cNvPicPr preferRelativeResize="0"/>
          <p:nvPr/>
        </p:nvPicPr>
        <p:blipFill rotWithShape="1">
          <a:blip r:embed="rId3">
            <a:alphaModFix/>
          </a:blip>
          <a:srcRect b="7813" l="0" r="0" t="7813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g23eb331ed3e_0_40"/>
          <p:cNvSpPr/>
          <p:nvPr/>
        </p:nvSpPr>
        <p:spPr>
          <a:xfrm rot="543719">
            <a:off x="-940456" y="8061466"/>
            <a:ext cx="10103777" cy="8156503"/>
          </a:xfrm>
          <a:custGeom>
            <a:rect b="b" l="l" r="r" t="t"/>
            <a:pathLst>
              <a:path extrusionOk="0" h="8156656" w="10103966">
                <a:moveTo>
                  <a:pt x="0" y="0"/>
                </a:moveTo>
                <a:lnTo>
                  <a:pt x="10103966" y="0"/>
                </a:lnTo>
                <a:lnTo>
                  <a:pt x="10103966" y="8156656"/>
                </a:lnTo>
                <a:lnTo>
                  <a:pt x="0" y="81566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22" name="Google Shape;222;g23eb331ed3e_0_40"/>
          <p:cNvSpPr txBox="1"/>
          <p:nvPr/>
        </p:nvSpPr>
        <p:spPr>
          <a:xfrm>
            <a:off x="3048350" y="815333"/>
            <a:ext cx="6927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lang="en-US" sz="4000">
                <a:solidFill>
                  <a:srgbClr val="F8F8F8"/>
                </a:solidFill>
              </a:rPr>
              <a:t>Time Series Analysis</a:t>
            </a:r>
            <a:endParaRPr b="0" i="0" sz="4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g23eb331ed3e_0_40"/>
          <p:cNvSpPr/>
          <p:nvPr/>
        </p:nvSpPr>
        <p:spPr>
          <a:xfrm rot="2157222">
            <a:off x="13190998" y="-3539630"/>
            <a:ext cx="7819413" cy="6312399"/>
          </a:xfrm>
          <a:custGeom>
            <a:rect b="b" l="l" r="r" t="t"/>
            <a:pathLst>
              <a:path extrusionOk="0" h="6308438" w="7814506">
                <a:moveTo>
                  <a:pt x="0" y="0"/>
                </a:moveTo>
                <a:lnTo>
                  <a:pt x="7814506" y="0"/>
                </a:lnTo>
                <a:lnTo>
                  <a:pt x="7814506" y="6308437"/>
                </a:lnTo>
                <a:lnTo>
                  <a:pt x="0" y="630843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24" name="Google Shape;224;g23eb331ed3e_0_40"/>
          <p:cNvSpPr/>
          <p:nvPr/>
        </p:nvSpPr>
        <p:spPr>
          <a:xfrm>
            <a:off x="1028700" y="1028700"/>
            <a:ext cx="475127" cy="489364"/>
          </a:xfrm>
          <a:custGeom>
            <a:rect b="b" l="l" r="r" t="t"/>
            <a:pathLst>
              <a:path extrusionOk="0" h="652485" w="633503">
                <a:moveTo>
                  <a:pt x="0" y="0"/>
                </a:moveTo>
                <a:lnTo>
                  <a:pt x="633503" y="0"/>
                </a:lnTo>
                <a:lnTo>
                  <a:pt x="633503" y="652485"/>
                </a:lnTo>
                <a:lnTo>
                  <a:pt x="0" y="6524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225" name="Google Shape;225;g23eb331ed3e_0_4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35872" y="618522"/>
            <a:ext cx="1368100" cy="1368100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g23eb331ed3e_0_40"/>
          <p:cNvSpPr txBox="1"/>
          <p:nvPr/>
        </p:nvSpPr>
        <p:spPr>
          <a:xfrm>
            <a:off x="945925" y="2464750"/>
            <a:ext cx="815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7" name="Google Shape;227;g23eb331ed3e_0_4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1459675" y="407650"/>
            <a:ext cx="6314450" cy="9471675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g23eb331ed3e_0_40"/>
          <p:cNvSpPr txBox="1"/>
          <p:nvPr/>
        </p:nvSpPr>
        <p:spPr>
          <a:xfrm>
            <a:off x="935875" y="2714961"/>
            <a:ext cx="8806800" cy="68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400050" lvl="0" marL="4572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ts val="2700"/>
              <a:buChar char="●"/>
            </a:pPr>
            <a:r>
              <a:rPr lang="en-US" sz="2700">
                <a:solidFill>
                  <a:srgbClr val="F8F8F8"/>
                </a:solidFill>
              </a:rPr>
              <a:t>observing long term trends and investor behavior  </a:t>
            </a:r>
            <a:endParaRPr sz="2700">
              <a:solidFill>
                <a:srgbClr val="F8F8F8"/>
              </a:solidFill>
            </a:endParaRPr>
          </a:p>
          <a:p>
            <a:pPr indent="-400050" lvl="0" marL="4572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ts val="2700"/>
              <a:buChar char="●"/>
            </a:pPr>
            <a:r>
              <a:rPr lang="en-US" sz="2700">
                <a:solidFill>
                  <a:srgbClr val="F8F8F8"/>
                </a:solidFill>
              </a:rPr>
              <a:t>Gold as a safe haven - upwards trend in Gold during periods of market turbulence suggest that investors turned to gold during uncertain times, and sudden </a:t>
            </a:r>
            <a:r>
              <a:rPr lang="en-US" sz="2700">
                <a:solidFill>
                  <a:srgbClr val="F8F8F8"/>
                </a:solidFill>
              </a:rPr>
              <a:t>spikes</a:t>
            </a:r>
            <a:r>
              <a:rPr lang="en-US" sz="2700">
                <a:solidFill>
                  <a:srgbClr val="F8F8F8"/>
                </a:solidFill>
              </a:rPr>
              <a:t> related to geopolitical events or economic instability</a:t>
            </a:r>
            <a:endParaRPr sz="2700">
              <a:solidFill>
                <a:srgbClr val="F8F8F8"/>
              </a:solidFill>
            </a:endParaRPr>
          </a:p>
          <a:p>
            <a:pPr indent="-400050" lvl="0" marL="4572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ts val="2700"/>
              <a:buChar char="●"/>
            </a:pPr>
            <a:r>
              <a:rPr lang="en-US" sz="2700">
                <a:solidFill>
                  <a:srgbClr val="F8F8F8"/>
                </a:solidFill>
              </a:rPr>
              <a:t>Fluctuations in Oil market dynamics related to OPEC decisions, geopolitical tensions, and economic growth affecting oil </a:t>
            </a:r>
            <a:r>
              <a:rPr lang="en-US" sz="2700">
                <a:solidFill>
                  <a:srgbClr val="F8F8F8"/>
                </a:solidFill>
              </a:rPr>
              <a:t>prices - energy market conditions</a:t>
            </a:r>
            <a:endParaRPr sz="2700">
              <a:solidFill>
                <a:srgbClr val="F8F8F8"/>
              </a:solidFill>
            </a:endParaRPr>
          </a:p>
          <a:p>
            <a:pPr indent="-400050" lvl="0" marL="4572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ts val="2700"/>
              <a:buChar char="●"/>
            </a:pPr>
            <a:r>
              <a:rPr lang="en-US" sz="2700">
                <a:solidFill>
                  <a:srgbClr val="F8F8F8"/>
                </a:solidFill>
              </a:rPr>
              <a:t>TSLA and APPL trends can provide insight into technology sector overall health, indicating robust consumer demand </a:t>
            </a:r>
            <a:endParaRPr sz="2700">
              <a:solidFill>
                <a:srgbClr val="F8F8F8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g23eb331ed3e_0_60"/>
          <p:cNvPicPr preferRelativeResize="0"/>
          <p:nvPr/>
        </p:nvPicPr>
        <p:blipFill rotWithShape="1">
          <a:blip r:embed="rId3">
            <a:alphaModFix/>
          </a:blip>
          <a:srcRect b="7813" l="0" r="0" t="7813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g23eb331ed3e_0_60"/>
          <p:cNvSpPr/>
          <p:nvPr/>
        </p:nvSpPr>
        <p:spPr>
          <a:xfrm rot="543719">
            <a:off x="-940456" y="8061466"/>
            <a:ext cx="10103777" cy="8156503"/>
          </a:xfrm>
          <a:custGeom>
            <a:rect b="b" l="l" r="r" t="t"/>
            <a:pathLst>
              <a:path extrusionOk="0" h="8156656" w="10103966">
                <a:moveTo>
                  <a:pt x="0" y="0"/>
                </a:moveTo>
                <a:lnTo>
                  <a:pt x="10103966" y="0"/>
                </a:lnTo>
                <a:lnTo>
                  <a:pt x="10103966" y="8156656"/>
                </a:lnTo>
                <a:lnTo>
                  <a:pt x="0" y="81566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5" name="Google Shape;235;g23eb331ed3e_0_60"/>
          <p:cNvSpPr txBox="1"/>
          <p:nvPr/>
        </p:nvSpPr>
        <p:spPr>
          <a:xfrm>
            <a:off x="3048350" y="815318"/>
            <a:ext cx="6165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lang="en-US" sz="4000">
                <a:solidFill>
                  <a:srgbClr val="F8F8F8"/>
                </a:solidFill>
              </a:rPr>
              <a:t>Pairplot</a:t>
            </a:r>
            <a:endParaRPr b="0" i="0" sz="4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g23eb331ed3e_0_60"/>
          <p:cNvSpPr/>
          <p:nvPr/>
        </p:nvSpPr>
        <p:spPr>
          <a:xfrm rot="2157222">
            <a:off x="13190998" y="-3539630"/>
            <a:ext cx="7819413" cy="6312399"/>
          </a:xfrm>
          <a:custGeom>
            <a:rect b="b" l="l" r="r" t="t"/>
            <a:pathLst>
              <a:path extrusionOk="0" h="6308438" w="7814506">
                <a:moveTo>
                  <a:pt x="0" y="0"/>
                </a:moveTo>
                <a:lnTo>
                  <a:pt x="7814506" y="0"/>
                </a:lnTo>
                <a:lnTo>
                  <a:pt x="7814506" y="6308437"/>
                </a:lnTo>
                <a:lnTo>
                  <a:pt x="0" y="630843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7" name="Google Shape;237;g23eb331ed3e_0_60"/>
          <p:cNvSpPr/>
          <p:nvPr/>
        </p:nvSpPr>
        <p:spPr>
          <a:xfrm>
            <a:off x="1028700" y="1028700"/>
            <a:ext cx="475127" cy="489364"/>
          </a:xfrm>
          <a:custGeom>
            <a:rect b="b" l="l" r="r" t="t"/>
            <a:pathLst>
              <a:path extrusionOk="0" h="652485" w="633503">
                <a:moveTo>
                  <a:pt x="0" y="0"/>
                </a:moveTo>
                <a:lnTo>
                  <a:pt x="633503" y="0"/>
                </a:lnTo>
                <a:lnTo>
                  <a:pt x="633503" y="652485"/>
                </a:lnTo>
                <a:lnTo>
                  <a:pt x="0" y="6524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238" name="Google Shape;238;g23eb331ed3e_0_6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35872" y="618522"/>
            <a:ext cx="1368100" cy="1368100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g23eb331ed3e_0_60"/>
          <p:cNvSpPr txBox="1"/>
          <p:nvPr/>
        </p:nvSpPr>
        <p:spPr>
          <a:xfrm>
            <a:off x="945925" y="2464750"/>
            <a:ext cx="815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0" name="Google Shape;240;g23eb331ed3e_0_6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466401" y="293075"/>
            <a:ext cx="9368198" cy="9700851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g23eb331ed3e_0_60"/>
          <p:cNvSpPr txBox="1"/>
          <p:nvPr/>
        </p:nvSpPr>
        <p:spPr>
          <a:xfrm>
            <a:off x="935875" y="2464750"/>
            <a:ext cx="4737000" cy="7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7465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ts val="2300"/>
              <a:buChar char="●"/>
            </a:pPr>
            <a:r>
              <a:rPr lang="en-US" sz="2300">
                <a:solidFill>
                  <a:srgbClr val="F8F8F8"/>
                </a:solidFill>
              </a:rPr>
              <a:t>Visual exploration of relationships and trends between pairs of variables</a:t>
            </a:r>
            <a:endParaRPr sz="2300">
              <a:solidFill>
                <a:srgbClr val="F8F8F8"/>
              </a:solidFill>
            </a:endParaRPr>
          </a:p>
          <a:p>
            <a:pPr indent="-374650" lvl="0" marL="4572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ts val="2300"/>
              <a:buChar char="●"/>
            </a:pPr>
            <a:r>
              <a:rPr lang="en-US" sz="2300">
                <a:solidFill>
                  <a:srgbClr val="F8F8F8"/>
                </a:solidFill>
              </a:rPr>
              <a:t>GLD (Gold) and AGG (Aggregate Bond) exhibit smooth distributions, while TSLA (Tesla) and AAPL (Apple) display varied distributions</a:t>
            </a:r>
            <a:endParaRPr sz="2300">
              <a:solidFill>
                <a:srgbClr val="F8F8F8"/>
              </a:solidFill>
            </a:endParaRPr>
          </a:p>
          <a:p>
            <a:pPr indent="-374650" lvl="0" marL="4572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ts val="2300"/>
              <a:buChar char="●"/>
            </a:pPr>
            <a:r>
              <a:rPr lang="en-US" sz="2300">
                <a:solidFill>
                  <a:srgbClr val="F8F8F8"/>
                </a:solidFill>
              </a:rPr>
              <a:t>GLD and AGG exhibit a positive linear relationship, representing a potential safe haven for market uncertainties</a:t>
            </a:r>
            <a:endParaRPr sz="2300">
              <a:solidFill>
                <a:srgbClr val="F8F8F8"/>
              </a:solidFill>
            </a:endParaRPr>
          </a:p>
          <a:p>
            <a:pPr indent="-374650" lvl="0" marL="4572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ts val="2300"/>
              <a:buChar char="●"/>
            </a:pPr>
            <a:r>
              <a:rPr lang="en-US" sz="2300">
                <a:solidFill>
                  <a:srgbClr val="F8F8F8"/>
                </a:solidFill>
              </a:rPr>
              <a:t>USO (Oil) and VNQ (Real Estate) show dispersed points, suggesting volatility</a:t>
            </a:r>
            <a:endParaRPr sz="2300">
              <a:solidFill>
                <a:srgbClr val="F8F8F8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g23eb331ed3e_0_50"/>
          <p:cNvPicPr preferRelativeResize="0"/>
          <p:nvPr/>
        </p:nvPicPr>
        <p:blipFill rotWithShape="1">
          <a:blip r:embed="rId3">
            <a:alphaModFix/>
          </a:blip>
          <a:srcRect b="7813" l="0" r="0" t="7813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g23eb331ed3e_0_50"/>
          <p:cNvSpPr/>
          <p:nvPr/>
        </p:nvSpPr>
        <p:spPr>
          <a:xfrm rot="543719">
            <a:off x="-940456" y="8061466"/>
            <a:ext cx="10103777" cy="8156503"/>
          </a:xfrm>
          <a:custGeom>
            <a:rect b="b" l="l" r="r" t="t"/>
            <a:pathLst>
              <a:path extrusionOk="0" h="8156656" w="10103966">
                <a:moveTo>
                  <a:pt x="0" y="0"/>
                </a:moveTo>
                <a:lnTo>
                  <a:pt x="10103966" y="0"/>
                </a:lnTo>
                <a:lnTo>
                  <a:pt x="10103966" y="8156656"/>
                </a:lnTo>
                <a:lnTo>
                  <a:pt x="0" y="81566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48" name="Google Shape;248;g23eb331ed3e_0_50"/>
          <p:cNvSpPr txBox="1"/>
          <p:nvPr/>
        </p:nvSpPr>
        <p:spPr>
          <a:xfrm>
            <a:off x="2934925" y="413100"/>
            <a:ext cx="9242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lang="en-US" sz="4000">
                <a:solidFill>
                  <a:srgbClr val="F8F8F8"/>
                </a:solidFill>
              </a:rPr>
              <a:t>Pairwise Correlation Heatmap</a:t>
            </a:r>
            <a:endParaRPr b="0" i="0" sz="4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g23eb331ed3e_0_50"/>
          <p:cNvSpPr/>
          <p:nvPr/>
        </p:nvSpPr>
        <p:spPr>
          <a:xfrm rot="2157222">
            <a:off x="13190998" y="-3539630"/>
            <a:ext cx="7819413" cy="6312399"/>
          </a:xfrm>
          <a:custGeom>
            <a:rect b="b" l="l" r="r" t="t"/>
            <a:pathLst>
              <a:path extrusionOk="0" h="6308438" w="7814506">
                <a:moveTo>
                  <a:pt x="0" y="0"/>
                </a:moveTo>
                <a:lnTo>
                  <a:pt x="7814506" y="0"/>
                </a:lnTo>
                <a:lnTo>
                  <a:pt x="7814506" y="6308437"/>
                </a:lnTo>
                <a:lnTo>
                  <a:pt x="0" y="630843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50" name="Google Shape;250;g23eb331ed3e_0_50"/>
          <p:cNvSpPr/>
          <p:nvPr/>
        </p:nvSpPr>
        <p:spPr>
          <a:xfrm>
            <a:off x="1028700" y="1028700"/>
            <a:ext cx="475127" cy="489364"/>
          </a:xfrm>
          <a:custGeom>
            <a:rect b="b" l="l" r="r" t="t"/>
            <a:pathLst>
              <a:path extrusionOk="0" h="652485" w="633503">
                <a:moveTo>
                  <a:pt x="0" y="0"/>
                </a:moveTo>
                <a:lnTo>
                  <a:pt x="633503" y="0"/>
                </a:lnTo>
                <a:lnTo>
                  <a:pt x="633503" y="652485"/>
                </a:lnTo>
                <a:lnTo>
                  <a:pt x="0" y="6524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251" name="Google Shape;251;g23eb331ed3e_0_5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35872" y="618522"/>
            <a:ext cx="1368100" cy="1368100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g23eb331ed3e_0_50"/>
          <p:cNvSpPr txBox="1"/>
          <p:nvPr/>
        </p:nvSpPr>
        <p:spPr>
          <a:xfrm>
            <a:off x="945925" y="2464750"/>
            <a:ext cx="815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3" name="Google Shape;253;g23eb331ed3e_0_5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446150" y="1331000"/>
            <a:ext cx="11430000" cy="8572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g23eb331ed3e_0_50"/>
          <p:cNvSpPr txBox="1"/>
          <p:nvPr/>
        </p:nvSpPr>
        <p:spPr>
          <a:xfrm>
            <a:off x="935875" y="2714950"/>
            <a:ext cx="4737000" cy="778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7465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ts val="2300"/>
              <a:buChar char="●"/>
            </a:pPr>
            <a:r>
              <a:rPr lang="en-US" sz="2300">
                <a:solidFill>
                  <a:srgbClr val="F8F8F8"/>
                </a:solidFill>
              </a:rPr>
              <a:t>I</a:t>
            </a:r>
            <a:r>
              <a:rPr lang="en-US" sz="2300">
                <a:solidFill>
                  <a:srgbClr val="F8F8F8"/>
                </a:solidFill>
              </a:rPr>
              <a:t>dentify multicollinearity between independent variables</a:t>
            </a:r>
            <a:endParaRPr sz="2300">
              <a:solidFill>
                <a:srgbClr val="F8F8F8"/>
              </a:solidFill>
            </a:endParaRPr>
          </a:p>
          <a:p>
            <a:pPr indent="-374650" lvl="0" marL="4572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ts val="2300"/>
              <a:buChar char="●"/>
            </a:pPr>
            <a:r>
              <a:rPr lang="en-US" sz="2300">
                <a:solidFill>
                  <a:srgbClr val="F8F8F8"/>
                </a:solidFill>
              </a:rPr>
              <a:t>Strong </a:t>
            </a:r>
            <a:r>
              <a:rPr lang="en-US" sz="2300">
                <a:solidFill>
                  <a:srgbClr val="F8F8F8"/>
                </a:solidFill>
              </a:rPr>
              <a:t>positive correlation between GLD (Gold) and AGG (Aggregate Bond_</a:t>
            </a:r>
            <a:endParaRPr sz="2300">
              <a:solidFill>
                <a:srgbClr val="F8F8F8"/>
              </a:solidFill>
            </a:endParaRPr>
          </a:p>
          <a:p>
            <a:pPr indent="-374650" lvl="0" marL="4572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ts val="2300"/>
              <a:buChar char="●"/>
            </a:pPr>
            <a:r>
              <a:rPr lang="en-US" sz="2300">
                <a:solidFill>
                  <a:srgbClr val="F8F8F8"/>
                </a:solidFill>
              </a:rPr>
              <a:t>Significant negative correlation between TSLA (Tesla) and AGG (Aggregate Bond) implying inverse relationship between the performance of tech stocks and the bond market</a:t>
            </a:r>
            <a:endParaRPr sz="2300">
              <a:solidFill>
                <a:srgbClr val="F8F8F8"/>
              </a:solidFill>
            </a:endParaRPr>
          </a:p>
          <a:p>
            <a:pPr indent="-374650" lvl="0" marL="4572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ts val="2300"/>
              <a:buChar char="●"/>
            </a:pPr>
            <a:r>
              <a:rPr lang="en-US" sz="2300">
                <a:solidFill>
                  <a:srgbClr val="F8F8F8"/>
                </a:solidFill>
              </a:rPr>
              <a:t>Low to near zero correlation between VNQ (Real Estate) and USO (Oil)</a:t>
            </a:r>
            <a:endParaRPr sz="2300">
              <a:solidFill>
                <a:srgbClr val="F8F8F8"/>
              </a:solidFill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300">
              <a:solidFill>
                <a:srgbClr val="F8F8F8"/>
              </a:solidFill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t/>
            </a:r>
            <a:endParaRPr sz="2300">
              <a:solidFill>
                <a:srgbClr val="F8F8F8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Google Shape;259;g23eb331ed3e_0_158"/>
          <p:cNvPicPr preferRelativeResize="0"/>
          <p:nvPr/>
        </p:nvPicPr>
        <p:blipFill rotWithShape="1">
          <a:blip r:embed="rId3">
            <a:alphaModFix/>
          </a:blip>
          <a:srcRect b="7813" l="0" r="0" t="7813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0" name="Google Shape;260;g23eb331ed3e_0_158"/>
          <p:cNvGrpSpPr/>
          <p:nvPr/>
        </p:nvGrpSpPr>
        <p:grpSpPr>
          <a:xfrm>
            <a:off x="6596037" y="452260"/>
            <a:ext cx="2328664" cy="2631233"/>
            <a:chOff x="232457" y="-356275"/>
            <a:chExt cx="1050841" cy="888900"/>
          </a:xfrm>
        </p:grpSpPr>
        <p:sp>
          <p:nvSpPr>
            <p:cNvPr id="261" name="Google Shape;261;g23eb331ed3e_0_158"/>
            <p:cNvSpPr/>
            <p:nvPr/>
          </p:nvSpPr>
          <p:spPr>
            <a:xfrm>
              <a:off x="232457" y="-126567"/>
              <a:ext cx="1050841" cy="429489"/>
            </a:xfrm>
            <a:custGeom>
              <a:rect b="b" l="l" r="r" t="t"/>
              <a:pathLst>
                <a:path extrusionOk="0" h="429489" w="1050841">
                  <a:moveTo>
                    <a:pt x="77615" y="0"/>
                  </a:moveTo>
                  <a:lnTo>
                    <a:pt x="973226" y="0"/>
                  </a:lnTo>
                  <a:cubicBezTo>
                    <a:pt x="993811" y="0"/>
                    <a:pt x="1013552" y="8177"/>
                    <a:pt x="1028108" y="22733"/>
                  </a:cubicBezTo>
                  <a:cubicBezTo>
                    <a:pt x="1042663" y="37289"/>
                    <a:pt x="1050841" y="57030"/>
                    <a:pt x="1050841" y="77615"/>
                  </a:cubicBezTo>
                  <a:lnTo>
                    <a:pt x="1050841" y="351874"/>
                  </a:lnTo>
                  <a:cubicBezTo>
                    <a:pt x="1050841" y="394739"/>
                    <a:pt x="1016091" y="429489"/>
                    <a:pt x="973226" y="429489"/>
                  </a:cubicBezTo>
                  <a:lnTo>
                    <a:pt x="77615" y="429489"/>
                  </a:lnTo>
                  <a:cubicBezTo>
                    <a:pt x="57030" y="429489"/>
                    <a:pt x="37289" y="421311"/>
                    <a:pt x="22733" y="406756"/>
                  </a:cubicBezTo>
                  <a:cubicBezTo>
                    <a:pt x="8177" y="392200"/>
                    <a:pt x="0" y="372459"/>
                    <a:pt x="0" y="351874"/>
                  </a:cubicBezTo>
                  <a:lnTo>
                    <a:pt x="0" y="77615"/>
                  </a:lnTo>
                  <a:cubicBezTo>
                    <a:pt x="0" y="34749"/>
                    <a:pt x="34749" y="0"/>
                    <a:pt x="77615" y="0"/>
                  </a:cubicBezTo>
                  <a:close/>
                </a:path>
              </a:pathLst>
            </a:custGeom>
            <a:solidFill>
              <a:srgbClr val="FF00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g23eb331ed3e_0_158"/>
            <p:cNvSpPr txBox="1"/>
            <p:nvPr/>
          </p:nvSpPr>
          <p:spPr>
            <a:xfrm>
              <a:off x="351532" y="-356275"/>
              <a:ext cx="812700" cy="888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001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999"/>
                <a:buFont typeface="Arial"/>
                <a:buNone/>
              </a:pPr>
              <a:r>
                <a:rPr b="1" lang="en-US" sz="3999">
                  <a:solidFill>
                    <a:srgbClr val="F8F8F8"/>
                  </a:solidFill>
                </a:rPr>
                <a:t>0.57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3" name="Google Shape;263;g23eb331ed3e_0_158"/>
          <p:cNvSpPr/>
          <p:nvPr/>
        </p:nvSpPr>
        <p:spPr>
          <a:xfrm rot="543719">
            <a:off x="-940456" y="8061466"/>
            <a:ext cx="10103777" cy="8156503"/>
          </a:xfrm>
          <a:custGeom>
            <a:rect b="b" l="l" r="r" t="t"/>
            <a:pathLst>
              <a:path extrusionOk="0" h="8156656" w="10103966">
                <a:moveTo>
                  <a:pt x="0" y="0"/>
                </a:moveTo>
                <a:lnTo>
                  <a:pt x="10103966" y="0"/>
                </a:lnTo>
                <a:lnTo>
                  <a:pt x="10103966" y="8156656"/>
                </a:lnTo>
                <a:lnTo>
                  <a:pt x="0" y="81566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264" name="Google Shape;264;g23eb331ed3e_0_158"/>
          <p:cNvGrpSpPr/>
          <p:nvPr/>
        </p:nvGrpSpPr>
        <p:grpSpPr>
          <a:xfrm>
            <a:off x="824925" y="1179681"/>
            <a:ext cx="6220000" cy="7643160"/>
            <a:chOff x="-271700" y="-3424608"/>
            <a:chExt cx="8293333" cy="10190880"/>
          </a:xfrm>
        </p:grpSpPr>
        <p:sp>
          <p:nvSpPr>
            <p:cNvPr id="265" name="Google Shape;265;g23eb331ed3e_0_158"/>
            <p:cNvSpPr txBox="1"/>
            <p:nvPr/>
          </p:nvSpPr>
          <p:spPr>
            <a:xfrm>
              <a:off x="-198367" y="-3424608"/>
              <a:ext cx="8220000" cy="488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0"/>
                <a:buFont typeface="Arial"/>
                <a:buNone/>
              </a:pPr>
              <a:r>
                <a:rPr b="1" lang="en-US" sz="7000">
                  <a:solidFill>
                    <a:srgbClr val="F8F8F8"/>
                  </a:solidFill>
                </a:rPr>
                <a:t>Random Forest</a:t>
              </a:r>
              <a:r>
                <a:rPr b="1" lang="en-US" sz="7000">
                  <a:solidFill>
                    <a:srgbClr val="F8F8F8"/>
                  </a:solidFill>
                </a:rPr>
                <a:t> Before and After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g23eb331ed3e_0_158"/>
            <p:cNvSpPr txBox="1"/>
            <p:nvPr/>
          </p:nvSpPr>
          <p:spPr>
            <a:xfrm>
              <a:off x="-271700" y="2292072"/>
              <a:ext cx="6455700" cy="447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700"/>
                <a:buFont typeface="Arial"/>
                <a:buNone/>
              </a:pPr>
              <a:r>
                <a:rPr b="0" i="0" lang="en-US" sz="2700" u="none" cap="none" strike="noStrike">
                  <a:solidFill>
                    <a:srgbClr val="F8F8F8"/>
                  </a:solidFill>
                  <a:latin typeface="Arial"/>
                  <a:ea typeface="Arial"/>
                  <a:cs typeface="Arial"/>
                  <a:sym typeface="Arial"/>
                </a:rPr>
                <a:t>After backtesting and manual optimization, we found the </a:t>
              </a:r>
              <a:r>
                <a:rPr lang="en-US" sz="2700">
                  <a:solidFill>
                    <a:srgbClr val="F8F8F8"/>
                  </a:solidFill>
                </a:rPr>
                <a:t>logistic regression</a:t>
              </a:r>
              <a:r>
                <a:rPr b="0" i="0" lang="en-US" sz="2700" u="none" cap="none" strike="noStrike">
                  <a:solidFill>
                    <a:srgbClr val="F8F8F8"/>
                  </a:solidFill>
                  <a:latin typeface="Arial"/>
                  <a:ea typeface="Arial"/>
                  <a:cs typeface="Arial"/>
                  <a:sym typeface="Arial"/>
                </a:rPr>
                <a:t> to </a:t>
              </a:r>
              <a:r>
                <a:rPr lang="en-US" sz="2700">
                  <a:solidFill>
                    <a:srgbClr val="F8F8F8"/>
                  </a:solidFill>
                </a:rPr>
                <a:t>yield very high accuracy when</a:t>
              </a:r>
              <a:r>
                <a:rPr b="0" i="0" lang="en-US" sz="2700" u="none" cap="none" strike="noStrike">
                  <a:solidFill>
                    <a:srgbClr val="F8F8F8"/>
                  </a:solidFill>
                  <a:latin typeface="Arial"/>
                  <a:ea typeface="Arial"/>
                  <a:cs typeface="Arial"/>
                  <a:sym typeface="Arial"/>
                </a:rPr>
                <a:t> predicting the correct BUY or SELL classification. </a:t>
              </a:r>
              <a:r>
                <a:rPr b="0" i="0" lang="en-US" sz="2900" u="none" cap="none" strike="noStrike">
                  <a:solidFill>
                    <a:srgbClr val="F8F8F8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endPara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7" name="Google Shape;267;g23eb331ed3e_0_158"/>
          <p:cNvGrpSpPr/>
          <p:nvPr/>
        </p:nvGrpSpPr>
        <p:grpSpPr>
          <a:xfrm>
            <a:off x="9546125" y="1179663"/>
            <a:ext cx="7133317" cy="2711586"/>
            <a:chOff x="-3736208" y="-3290717"/>
            <a:chExt cx="5899692" cy="3615448"/>
          </a:xfrm>
        </p:grpSpPr>
        <p:sp>
          <p:nvSpPr>
            <p:cNvPr id="268" name="Google Shape;268;g23eb331ed3e_0_158"/>
            <p:cNvSpPr txBox="1"/>
            <p:nvPr/>
          </p:nvSpPr>
          <p:spPr>
            <a:xfrm>
              <a:off x="-3573716" y="-3290717"/>
              <a:ext cx="5737200" cy="49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30013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399"/>
                <a:buFont typeface="Arial"/>
                <a:buNone/>
              </a:pPr>
              <a:r>
                <a:rPr b="1" i="0" lang="en-US" sz="2399" u="none" cap="none" strike="noStrike">
                  <a:solidFill>
                    <a:srgbClr val="F8F8F8"/>
                  </a:solidFill>
                  <a:latin typeface="Arial"/>
                  <a:ea typeface="Arial"/>
                  <a:cs typeface="Arial"/>
                  <a:sym typeface="Arial"/>
                </a:rPr>
                <a:t>MODEL 1 </a:t>
              </a:r>
              <a:r>
                <a:rPr b="1" lang="en-US" sz="2399">
                  <a:solidFill>
                    <a:srgbClr val="F8F8F8"/>
                  </a:solidFill>
                </a:rPr>
                <a:t>Utilizing Dataset 1.0</a:t>
              </a:r>
              <a:endPara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g23eb331ed3e_0_158"/>
            <p:cNvSpPr txBox="1"/>
            <p:nvPr/>
          </p:nvSpPr>
          <p:spPr>
            <a:xfrm>
              <a:off x="-3736208" y="-2214769"/>
              <a:ext cx="5737200" cy="253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190500" marR="190500" rtl="0" algn="l">
                <a:lnSpc>
                  <a:spcPct val="146668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700"/>
                <a:buFont typeface="Arial"/>
                <a:buNone/>
              </a:pPr>
              <a:r>
                <a:rPr lang="en-US" sz="1700">
                  <a:solidFill>
                    <a:schemeClr val="lt1"/>
                  </a:solidFill>
                </a:rPr>
                <a:t>Our first attempt the predictors using Apples P/E ratio, and 50 and 200 day MA, and included other variables of 1 and 5 year treasury yields and a news score based on sentiment. Running this model resulted in a 57% Precision Score.</a:t>
              </a:r>
              <a:endParaRPr sz="1700">
                <a:solidFill>
                  <a:schemeClr val="lt1"/>
                </a:solidFill>
              </a:endParaRPr>
            </a:p>
            <a:p>
              <a:pPr indent="0" lvl="0" marL="0" marR="0" rtl="0" algn="l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t/>
              </a:r>
              <a:endParaRPr sz="2400">
                <a:solidFill>
                  <a:srgbClr val="F8F8F8"/>
                </a:solidFill>
              </a:endParaRPr>
            </a:p>
          </p:txBody>
        </p:sp>
      </p:grpSp>
      <p:sp>
        <p:nvSpPr>
          <p:cNvPr id="270" name="Google Shape;270;g23eb331ed3e_0_158"/>
          <p:cNvSpPr/>
          <p:nvPr/>
        </p:nvSpPr>
        <p:spPr>
          <a:xfrm rot="2157222">
            <a:off x="13113423" y="-3539630"/>
            <a:ext cx="7819413" cy="6312399"/>
          </a:xfrm>
          <a:custGeom>
            <a:rect b="b" l="l" r="r" t="t"/>
            <a:pathLst>
              <a:path extrusionOk="0" h="6308438" w="7814506">
                <a:moveTo>
                  <a:pt x="0" y="0"/>
                </a:moveTo>
                <a:lnTo>
                  <a:pt x="7814506" y="0"/>
                </a:lnTo>
                <a:lnTo>
                  <a:pt x="7814506" y="6308437"/>
                </a:lnTo>
                <a:lnTo>
                  <a:pt x="0" y="630843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71" name="Google Shape;271;g23eb331ed3e_0_158"/>
          <p:cNvSpPr txBox="1"/>
          <p:nvPr/>
        </p:nvSpPr>
        <p:spPr>
          <a:xfrm>
            <a:off x="9854050" y="5467188"/>
            <a:ext cx="6321000" cy="8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1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99"/>
              <a:buFont typeface="Arial"/>
              <a:buNone/>
            </a:pPr>
            <a:r>
              <a:rPr b="1" i="0" lang="en-US" sz="2399" u="none" cap="none" strike="noStrike">
                <a:solidFill>
                  <a:srgbClr val="F8F8F8"/>
                </a:solidFill>
                <a:latin typeface="Arial"/>
                <a:ea typeface="Arial"/>
                <a:cs typeface="Arial"/>
                <a:sym typeface="Arial"/>
              </a:rPr>
              <a:t>MODEL 2.0  U</a:t>
            </a:r>
            <a:r>
              <a:rPr b="1" lang="en-US" sz="2399">
                <a:solidFill>
                  <a:srgbClr val="F8F8F8"/>
                </a:solidFill>
              </a:rPr>
              <a:t>tilizing Further Feature Engineering + Dataset 2.0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g23eb331ed3e_0_158"/>
          <p:cNvSpPr/>
          <p:nvPr/>
        </p:nvSpPr>
        <p:spPr>
          <a:xfrm>
            <a:off x="6596562" y="5919482"/>
            <a:ext cx="2327613" cy="1271287"/>
          </a:xfrm>
          <a:custGeom>
            <a:rect b="b" l="l" r="r" t="t"/>
            <a:pathLst>
              <a:path extrusionOk="0" h="429489" w="1050841">
                <a:moveTo>
                  <a:pt x="77615" y="0"/>
                </a:moveTo>
                <a:lnTo>
                  <a:pt x="973226" y="0"/>
                </a:lnTo>
                <a:cubicBezTo>
                  <a:pt x="993811" y="0"/>
                  <a:pt x="1013552" y="8177"/>
                  <a:pt x="1028108" y="22733"/>
                </a:cubicBezTo>
                <a:cubicBezTo>
                  <a:pt x="1042663" y="37289"/>
                  <a:pt x="1050841" y="57030"/>
                  <a:pt x="1050841" y="77615"/>
                </a:cubicBezTo>
                <a:lnTo>
                  <a:pt x="1050841" y="351874"/>
                </a:lnTo>
                <a:cubicBezTo>
                  <a:pt x="1050841" y="394739"/>
                  <a:pt x="1016091" y="429489"/>
                  <a:pt x="973226" y="429489"/>
                </a:cubicBezTo>
                <a:lnTo>
                  <a:pt x="77615" y="429489"/>
                </a:lnTo>
                <a:cubicBezTo>
                  <a:pt x="57030" y="429489"/>
                  <a:pt x="37289" y="421311"/>
                  <a:pt x="22733" y="406756"/>
                </a:cubicBezTo>
                <a:cubicBezTo>
                  <a:pt x="8177" y="392200"/>
                  <a:pt x="0" y="372459"/>
                  <a:pt x="0" y="351874"/>
                </a:cubicBezTo>
                <a:lnTo>
                  <a:pt x="0" y="77615"/>
                </a:lnTo>
                <a:cubicBezTo>
                  <a:pt x="0" y="34749"/>
                  <a:pt x="34749" y="0"/>
                  <a:pt x="77615" y="0"/>
                </a:cubicBezTo>
                <a:close/>
              </a:path>
            </a:pathLst>
          </a:custGeom>
          <a:solidFill>
            <a:srgbClr val="FF00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g23eb331ed3e_0_158"/>
          <p:cNvSpPr txBox="1"/>
          <p:nvPr/>
        </p:nvSpPr>
        <p:spPr>
          <a:xfrm>
            <a:off x="6319016" y="5239475"/>
            <a:ext cx="2882700" cy="263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b="1" lang="en-US" sz="3999">
                <a:solidFill>
                  <a:srgbClr val="F8F8F8"/>
                </a:solidFill>
              </a:rPr>
              <a:t>0.97- 0.99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g23eb331ed3e_0_158"/>
          <p:cNvSpPr txBox="1"/>
          <p:nvPr/>
        </p:nvSpPr>
        <p:spPr>
          <a:xfrm>
            <a:off x="10406125" y="7316675"/>
            <a:ext cx="6718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8F8F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g23eb331ed3e_0_158"/>
          <p:cNvSpPr txBox="1"/>
          <p:nvPr/>
        </p:nvSpPr>
        <p:spPr>
          <a:xfrm>
            <a:off x="9854050" y="6663449"/>
            <a:ext cx="6936900" cy="25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en-US" sz="1700">
                <a:solidFill>
                  <a:schemeClr val="lt1"/>
                </a:solidFill>
              </a:rPr>
              <a:t>The second attempt at employing the Random Forest algorithm utilized 8 years of price data. We presented three datasets, each incorporating the "increase" feature options, along with hyperparameters tailored to different configurations. As a result, we achieved an impressive Precision score ranging from 96% to 99%, contingent on the selected hyperparameters.</a:t>
            </a:r>
            <a:endParaRPr sz="1700">
              <a:solidFill>
                <a:schemeClr val="lt1"/>
              </a:solidFill>
            </a:endParaRPr>
          </a:p>
          <a:p>
            <a:pPr indent="0" lvl="0" marL="0" marR="0" rtl="0" algn="l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rgbClr val="F8F8F8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Google Shape;280;g23eb331ed3e_0_99"/>
          <p:cNvPicPr preferRelativeResize="0"/>
          <p:nvPr/>
        </p:nvPicPr>
        <p:blipFill rotWithShape="1">
          <a:blip r:embed="rId3">
            <a:alphaModFix/>
          </a:blip>
          <a:srcRect b="7813" l="0" r="0" t="7813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81" name="Google Shape;281;g23eb331ed3e_0_99"/>
          <p:cNvGrpSpPr/>
          <p:nvPr/>
        </p:nvGrpSpPr>
        <p:grpSpPr>
          <a:xfrm>
            <a:off x="6596037" y="452260"/>
            <a:ext cx="2328664" cy="2631233"/>
            <a:chOff x="232457" y="-356275"/>
            <a:chExt cx="1050841" cy="888900"/>
          </a:xfrm>
        </p:grpSpPr>
        <p:sp>
          <p:nvSpPr>
            <p:cNvPr id="282" name="Google Shape;282;g23eb331ed3e_0_99"/>
            <p:cNvSpPr/>
            <p:nvPr/>
          </p:nvSpPr>
          <p:spPr>
            <a:xfrm>
              <a:off x="232457" y="-126567"/>
              <a:ext cx="1050841" cy="429489"/>
            </a:xfrm>
            <a:custGeom>
              <a:rect b="b" l="l" r="r" t="t"/>
              <a:pathLst>
                <a:path extrusionOk="0" h="429489" w="1050841">
                  <a:moveTo>
                    <a:pt x="77615" y="0"/>
                  </a:moveTo>
                  <a:lnTo>
                    <a:pt x="973226" y="0"/>
                  </a:lnTo>
                  <a:cubicBezTo>
                    <a:pt x="993811" y="0"/>
                    <a:pt x="1013552" y="8177"/>
                    <a:pt x="1028108" y="22733"/>
                  </a:cubicBezTo>
                  <a:cubicBezTo>
                    <a:pt x="1042663" y="37289"/>
                    <a:pt x="1050841" y="57030"/>
                    <a:pt x="1050841" y="77615"/>
                  </a:cubicBezTo>
                  <a:lnTo>
                    <a:pt x="1050841" y="351874"/>
                  </a:lnTo>
                  <a:cubicBezTo>
                    <a:pt x="1050841" y="394739"/>
                    <a:pt x="1016091" y="429489"/>
                    <a:pt x="973226" y="429489"/>
                  </a:cubicBezTo>
                  <a:lnTo>
                    <a:pt x="77615" y="429489"/>
                  </a:lnTo>
                  <a:cubicBezTo>
                    <a:pt x="57030" y="429489"/>
                    <a:pt x="37289" y="421311"/>
                    <a:pt x="22733" y="406756"/>
                  </a:cubicBezTo>
                  <a:cubicBezTo>
                    <a:pt x="8177" y="392200"/>
                    <a:pt x="0" y="372459"/>
                    <a:pt x="0" y="351874"/>
                  </a:cubicBezTo>
                  <a:lnTo>
                    <a:pt x="0" y="77615"/>
                  </a:lnTo>
                  <a:cubicBezTo>
                    <a:pt x="0" y="34749"/>
                    <a:pt x="34749" y="0"/>
                    <a:pt x="77615" y="0"/>
                  </a:cubicBezTo>
                  <a:close/>
                </a:path>
              </a:pathLst>
            </a:custGeom>
            <a:solidFill>
              <a:srgbClr val="FF00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g23eb331ed3e_0_99"/>
            <p:cNvSpPr txBox="1"/>
            <p:nvPr/>
          </p:nvSpPr>
          <p:spPr>
            <a:xfrm>
              <a:off x="351532" y="-356275"/>
              <a:ext cx="812700" cy="888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001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999"/>
                <a:buFont typeface="Arial"/>
                <a:buNone/>
              </a:pPr>
              <a:r>
                <a:rPr b="1" lang="en-US" sz="3999">
                  <a:solidFill>
                    <a:srgbClr val="F8F8F8"/>
                  </a:solidFill>
                </a:rPr>
                <a:t>0.97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4" name="Google Shape;284;g23eb331ed3e_0_99"/>
          <p:cNvSpPr/>
          <p:nvPr/>
        </p:nvSpPr>
        <p:spPr>
          <a:xfrm rot="543719">
            <a:off x="-940456" y="8061466"/>
            <a:ext cx="10103777" cy="8156503"/>
          </a:xfrm>
          <a:custGeom>
            <a:rect b="b" l="l" r="r" t="t"/>
            <a:pathLst>
              <a:path extrusionOk="0" h="8156656" w="10103966">
                <a:moveTo>
                  <a:pt x="0" y="0"/>
                </a:moveTo>
                <a:lnTo>
                  <a:pt x="10103966" y="0"/>
                </a:lnTo>
                <a:lnTo>
                  <a:pt x="10103966" y="8156656"/>
                </a:lnTo>
                <a:lnTo>
                  <a:pt x="0" y="81566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285" name="Google Shape;285;g23eb331ed3e_0_99"/>
          <p:cNvGrpSpPr/>
          <p:nvPr/>
        </p:nvGrpSpPr>
        <p:grpSpPr>
          <a:xfrm>
            <a:off x="879925" y="1179681"/>
            <a:ext cx="6165000" cy="8608960"/>
            <a:chOff x="-198367" y="-3424608"/>
            <a:chExt cx="8220000" cy="11478614"/>
          </a:xfrm>
        </p:grpSpPr>
        <p:sp>
          <p:nvSpPr>
            <p:cNvPr id="286" name="Google Shape;286;g23eb331ed3e_0_99"/>
            <p:cNvSpPr txBox="1"/>
            <p:nvPr/>
          </p:nvSpPr>
          <p:spPr>
            <a:xfrm>
              <a:off x="-198367" y="-3424608"/>
              <a:ext cx="8220000" cy="660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0"/>
                <a:buFont typeface="Arial"/>
                <a:buNone/>
              </a:pPr>
              <a:r>
                <a:rPr b="1" lang="en-US" sz="7000">
                  <a:solidFill>
                    <a:srgbClr val="F8F8F8"/>
                  </a:solidFill>
                </a:rPr>
                <a:t>Logistic Regression Before and After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g23eb331ed3e_0_99"/>
            <p:cNvSpPr txBox="1"/>
            <p:nvPr/>
          </p:nvSpPr>
          <p:spPr>
            <a:xfrm>
              <a:off x="-198367" y="3579806"/>
              <a:ext cx="6455700" cy="447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700"/>
                <a:buFont typeface="Arial"/>
                <a:buNone/>
              </a:pPr>
              <a:r>
                <a:rPr b="0" i="0" lang="en-US" sz="2700" u="none" cap="none" strike="noStrike">
                  <a:solidFill>
                    <a:srgbClr val="F8F8F8"/>
                  </a:solidFill>
                  <a:latin typeface="Arial"/>
                  <a:ea typeface="Arial"/>
                  <a:cs typeface="Arial"/>
                  <a:sym typeface="Arial"/>
                </a:rPr>
                <a:t>After backtesting and manual optimization, we found the </a:t>
              </a:r>
              <a:r>
                <a:rPr lang="en-US" sz="2700">
                  <a:solidFill>
                    <a:srgbClr val="F8F8F8"/>
                  </a:solidFill>
                </a:rPr>
                <a:t>logistic regression</a:t>
              </a:r>
              <a:r>
                <a:rPr b="0" i="0" lang="en-US" sz="2700" u="none" cap="none" strike="noStrike">
                  <a:solidFill>
                    <a:srgbClr val="F8F8F8"/>
                  </a:solidFill>
                  <a:latin typeface="Arial"/>
                  <a:ea typeface="Arial"/>
                  <a:cs typeface="Arial"/>
                  <a:sym typeface="Arial"/>
                </a:rPr>
                <a:t> to </a:t>
              </a:r>
              <a:r>
                <a:rPr lang="en-US" sz="2700">
                  <a:solidFill>
                    <a:srgbClr val="F8F8F8"/>
                  </a:solidFill>
                </a:rPr>
                <a:t>yield very high accuracy when</a:t>
              </a:r>
              <a:r>
                <a:rPr b="0" i="0" lang="en-US" sz="2700" u="none" cap="none" strike="noStrike">
                  <a:solidFill>
                    <a:srgbClr val="F8F8F8"/>
                  </a:solidFill>
                  <a:latin typeface="Arial"/>
                  <a:ea typeface="Arial"/>
                  <a:cs typeface="Arial"/>
                  <a:sym typeface="Arial"/>
                </a:rPr>
                <a:t> predicting the correct BUY or SELL classification. </a:t>
              </a:r>
              <a:r>
                <a:rPr b="0" i="0" lang="en-US" sz="2900" u="none" cap="none" strike="noStrike">
                  <a:solidFill>
                    <a:srgbClr val="F8F8F8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endPara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8" name="Google Shape;288;g23eb331ed3e_0_99"/>
          <p:cNvGrpSpPr/>
          <p:nvPr/>
        </p:nvGrpSpPr>
        <p:grpSpPr>
          <a:xfrm>
            <a:off x="9742594" y="1179663"/>
            <a:ext cx="7709530" cy="1176411"/>
            <a:chOff x="-3573716" y="-3290717"/>
            <a:chExt cx="6376255" cy="1568548"/>
          </a:xfrm>
        </p:grpSpPr>
        <p:sp>
          <p:nvSpPr>
            <p:cNvPr id="289" name="Google Shape;289;g23eb331ed3e_0_99"/>
            <p:cNvSpPr txBox="1"/>
            <p:nvPr/>
          </p:nvSpPr>
          <p:spPr>
            <a:xfrm>
              <a:off x="-3573716" y="-3290717"/>
              <a:ext cx="5737200" cy="49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30013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399"/>
                <a:buFont typeface="Arial"/>
                <a:buNone/>
              </a:pPr>
              <a:r>
                <a:rPr b="1" i="0" lang="en-US" sz="2399" u="none" cap="none" strike="noStrike">
                  <a:solidFill>
                    <a:srgbClr val="F8F8F8"/>
                  </a:solidFill>
                  <a:latin typeface="Arial"/>
                  <a:ea typeface="Arial"/>
                  <a:cs typeface="Arial"/>
                  <a:sym typeface="Arial"/>
                </a:rPr>
                <a:t>MODEL 1 </a:t>
              </a:r>
              <a:r>
                <a:rPr b="1" lang="en-US" sz="2399">
                  <a:solidFill>
                    <a:srgbClr val="F8F8F8"/>
                  </a:solidFill>
                </a:rPr>
                <a:t>Utilizing Dataset 1.0</a:t>
              </a:r>
              <a:endPara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g23eb331ed3e_0_99"/>
            <p:cNvSpPr txBox="1"/>
            <p:nvPr/>
          </p:nvSpPr>
          <p:spPr>
            <a:xfrm>
              <a:off x="-2934661" y="-2214769"/>
              <a:ext cx="57372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rgbClr val="F8F8F8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1" name="Google Shape;291;g23eb331ed3e_0_99"/>
          <p:cNvSpPr/>
          <p:nvPr/>
        </p:nvSpPr>
        <p:spPr>
          <a:xfrm rot="2157222">
            <a:off x="13113423" y="-3539630"/>
            <a:ext cx="7819413" cy="6312399"/>
          </a:xfrm>
          <a:custGeom>
            <a:rect b="b" l="l" r="r" t="t"/>
            <a:pathLst>
              <a:path extrusionOk="0" h="6308438" w="7814506">
                <a:moveTo>
                  <a:pt x="0" y="0"/>
                </a:moveTo>
                <a:lnTo>
                  <a:pt x="7814506" y="0"/>
                </a:lnTo>
                <a:lnTo>
                  <a:pt x="7814506" y="6308437"/>
                </a:lnTo>
                <a:lnTo>
                  <a:pt x="0" y="630843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92" name="Google Shape;292;g23eb331ed3e_0_99"/>
          <p:cNvSpPr txBox="1"/>
          <p:nvPr/>
        </p:nvSpPr>
        <p:spPr>
          <a:xfrm>
            <a:off x="9677550" y="5467176"/>
            <a:ext cx="6321000" cy="8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1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99"/>
              <a:buFont typeface="Arial"/>
              <a:buNone/>
            </a:pPr>
            <a:r>
              <a:rPr b="1" i="0" lang="en-US" sz="2399" u="none" cap="none" strike="noStrike">
                <a:solidFill>
                  <a:srgbClr val="F8F8F8"/>
                </a:solidFill>
                <a:latin typeface="Arial"/>
                <a:ea typeface="Arial"/>
                <a:cs typeface="Arial"/>
                <a:sym typeface="Arial"/>
              </a:rPr>
              <a:t>MODEL 2.0  U</a:t>
            </a:r>
            <a:r>
              <a:rPr b="1" lang="en-US" sz="2399">
                <a:solidFill>
                  <a:srgbClr val="F8F8F8"/>
                </a:solidFill>
              </a:rPr>
              <a:t>tilizing Further Feature Engineering + Dataset 2.0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g23eb331ed3e_0_99"/>
          <p:cNvSpPr/>
          <p:nvPr/>
        </p:nvSpPr>
        <p:spPr>
          <a:xfrm>
            <a:off x="6596562" y="5919482"/>
            <a:ext cx="2327613" cy="1271287"/>
          </a:xfrm>
          <a:custGeom>
            <a:rect b="b" l="l" r="r" t="t"/>
            <a:pathLst>
              <a:path extrusionOk="0" h="429489" w="1050841">
                <a:moveTo>
                  <a:pt x="77615" y="0"/>
                </a:moveTo>
                <a:lnTo>
                  <a:pt x="973226" y="0"/>
                </a:lnTo>
                <a:cubicBezTo>
                  <a:pt x="993811" y="0"/>
                  <a:pt x="1013552" y="8177"/>
                  <a:pt x="1028108" y="22733"/>
                </a:cubicBezTo>
                <a:cubicBezTo>
                  <a:pt x="1042663" y="37289"/>
                  <a:pt x="1050841" y="57030"/>
                  <a:pt x="1050841" y="77615"/>
                </a:cubicBezTo>
                <a:lnTo>
                  <a:pt x="1050841" y="351874"/>
                </a:lnTo>
                <a:cubicBezTo>
                  <a:pt x="1050841" y="394739"/>
                  <a:pt x="1016091" y="429489"/>
                  <a:pt x="973226" y="429489"/>
                </a:cubicBezTo>
                <a:lnTo>
                  <a:pt x="77615" y="429489"/>
                </a:lnTo>
                <a:cubicBezTo>
                  <a:pt x="57030" y="429489"/>
                  <a:pt x="37289" y="421311"/>
                  <a:pt x="22733" y="406756"/>
                </a:cubicBezTo>
                <a:cubicBezTo>
                  <a:pt x="8177" y="392200"/>
                  <a:pt x="0" y="372459"/>
                  <a:pt x="0" y="351874"/>
                </a:cubicBezTo>
                <a:lnTo>
                  <a:pt x="0" y="77615"/>
                </a:lnTo>
                <a:cubicBezTo>
                  <a:pt x="0" y="34749"/>
                  <a:pt x="34749" y="0"/>
                  <a:pt x="77615" y="0"/>
                </a:cubicBezTo>
                <a:close/>
              </a:path>
            </a:pathLst>
          </a:custGeom>
          <a:solidFill>
            <a:srgbClr val="FF00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g23eb331ed3e_0_99"/>
          <p:cNvSpPr txBox="1"/>
          <p:nvPr/>
        </p:nvSpPr>
        <p:spPr>
          <a:xfrm>
            <a:off x="6859920" y="5239485"/>
            <a:ext cx="1800900" cy="263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b="1" lang="en-US" sz="3999">
                <a:solidFill>
                  <a:srgbClr val="F8F8F8"/>
                </a:solidFill>
              </a:rPr>
              <a:t>0.98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g23eb331ed3e_0_99"/>
          <p:cNvSpPr txBox="1"/>
          <p:nvPr/>
        </p:nvSpPr>
        <p:spPr>
          <a:xfrm>
            <a:off x="10406125" y="7316675"/>
            <a:ext cx="6718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8F8F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96" name="Google Shape;296;g23eb331ed3e_0_99"/>
          <p:cNvGraphicFramePr/>
          <p:nvPr/>
        </p:nvGraphicFramePr>
        <p:xfrm>
          <a:off x="9742600" y="19234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{A177B773-CA2F-433D-9C9C-0EB9144787C0}</a:tableStyleId>
              </a:tblPr>
              <a:tblGrid>
                <a:gridCol w="3690875"/>
                <a:gridCol w="3690875"/>
              </a:tblGrid>
              <a:tr h="5181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rgbClr val="F8F8F8"/>
                          </a:solidFill>
                        </a:rPr>
                        <a:t>Precision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3995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cap="none" strike="noStrike">
                          <a:solidFill>
                            <a:srgbClr val="F8F8F8"/>
                          </a:solidFill>
                        </a:rPr>
                        <a:t>Categorical Cross- Entropy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</a:tr>
              <a:tr h="9873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3995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rgbClr val="F8F8F8"/>
                          </a:solidFill>
                        </a:rPr>
                        <a:t>F1 Score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3995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cap="none" strike="noStrike">
                          <a:solidFill>
                            <a:srgbClr val="F8F8F8"/>
                          </a:solidFill>
                        </a:rPr>
                        <a:t>1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</a:tr>
              <a:tr h="9873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3995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rgbClr val="F8F8F8"/>
                          </a:solidFill>
                        </a:rPr>
                        <a:t>Recall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3995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cap="none" strike="noStrike">
                          <a:solidFill>
                            <a:srgbClr val="F8F8F8"/>
                          </a:solidFill>
                        </a:rPr>
                        <a:t>2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</a:tr>
              <a:tr h="5181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3995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rgbClr val="F8F8F8"/>
                          </a:solidFill>
                        </a:rPr>
                        <a:t>Support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3995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cap="none" strike="noStrike">
                          <a:solidFill>
                            <a:srgbClr val="F8F8F8"/>
                          </a:solidFill>
                        </a:rPr>
                        <a:t>“sigmoid”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297" name="Google Shape;297;g23eb331ed3e_0_99"/>
          <p:cNvGraphicFramePr/>
          <p:nvPr/>
        </p:nvGraphicFramePr>
        <p:xfrm>
          <a:off x="9742600" y="65541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{A177B773-CA2F-433D-9C9C-0EB9144787C0}</a:tableStyleId>
              </a:tblPr>
              <a:tblGrid>
                <a:gridCol w="3690875"/>
                <a:gridCol w="3690875"/>
              </a:tblGrid>
              <a:tr h="5181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rgbClr val="F8F8F8"/>
                          </a:solidFill>
                        </a:rPr>
                        <a:t>Precision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3995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cap="none" strike="noStrike">
                          <a:solidFill>
                            <a:srgbClr val="F8F8F8"/>
                          </a:solidFill>
                        </a:rPr>
                        <a:t>Categorical Cross- Entropy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</a:tr>
              <a:tr h="9873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3995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rgbClr val="F8F8F8"/>
                          </a:solidFill>
                        </a:rPr>
                        <a:t>F1 Score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3995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cap="none" strike="noStrike">
                          <a:solidFill>
                            <a:srgbClr val="F8F8F8"/>
                          </a:solidFill>
                        </a:rPr>
                        <a:t>10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</a:tr>
              <a:tr h="9873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3995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rgbClr val="F8F8F8"/>
                          </a:solidFill>
                        </a:rPr>
                        <a:t>Recall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3995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cap="none" strike="noStrike">
                          <a:solidFill>
                            <a:srgbClr val="F8F8F8"/>
                          </a:solidFill>
                        </a:rPr>
                        <a:t>2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</a:tr>
              <a:tr h="5181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3995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rgbClr val="F8F8F8"/>
                          </a:solidFill>
                        </a:rPr>
                        <a:t>Support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3995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cap="none" strike="noStrike">
                          <a:solidFill>
                            <a:srgbClr val="F8F8F8"/>
                          </a:solidFill>
                        </a:rPr>
                        <a:t>“sigmoid”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Google Shape;302;g2578161e3dc_0_105"/>
          <p:cNvPicPr preferRelativeResize="0"/>
          <p:nvPr/>
        </p:nvPicPr>
        <p:blipFill rotWithShape="1">
          <a:blip r:embed="rId3">
            <a:alphaModFix/>
          </a:blip>
          <a:srcRect b="7813" l="0" r="0" t="7812"/>
          <a:stretch/>
        </p:blipFill>
        <p:spPr>
          <a:xfrm>
            <a:off x="0" y="0"/>
            <a:ext cx="18288003" cy="102869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03" name="Google Shape;303;g2578161e3dc_0_105"/>
          <p:cNvGrpSpPr/>
          <p:nvPr/>
        </p:nvGrpSpPr>
        <p:grpSpPr>
          <a:xfrm>
            <a:off x="6596037" y="452260"/>
            <a:ext cx="2328664" cy="2631233"/>
            <a:chOff x="232457" y="-356275"/>
            <a:chExt cx="1050841" cy="888900"/>
          </a:xfrm>
        </p:grpSpPr>
        <p:sp>
          <p:nvSpPr>
            <p:cNvPr id="304" name="Google Shape;304;g2578161e3dc_0_105"/>
            <p:cNvSpPr/>
            <p:nvPr/>
          </p:nvSpPr>
          <p:spPr>
            <a:xfrm>
              <a:off x="232457" y="-126567"/>
              <a:ext cx="1050841" cy="429489"/>
            </a:xfrm>
            <a:custGeom>
              <a:rect b="b" l="l" r="r" t="t"/>
              <a:pathLst>
                <a:path extrusionOk="0" h="429489" w="1050841">
                  <a:moveTo>
                    <a:pt x="77615" y="0"/>
                  </a:moveTo>
                  <a:lnTo>
                    <a:pt x="973226" y="0"/>
                  </a:lnTo>
                  <a:cubicBezTo>
                    <a:pt x="993811" y="0"/>
                    <a:pt x="1013552" y="8177"/>
                    <a:pt x="1028108" y="22733"/>
                  </a:cubicBezTo>
                  <a:cubicBezTo>
                    <a:pt x="1042663" y="37289"/>
                    <a:pt x="1050841" y="57030"/>
                    <a:pt x="1050841" y="77615"/>
                  </a:cubicBezTo>
                  <a:lnTo>
                    <a:pt x="1050841" y="351874"/>
                  </a:lnTo>
                  <a:cubicBezTo>
                    <a:pt x="1050841" y="394739"/>
                    <a:pt x="1016091" y="429489"/>
                    <a:pt x="973226" y="429489"/>
                  </a:cubicBezTo>
                  <a:lnTo>
                    <a:pt x="77615" y="429489"/>
                  </a:lnTo>
                  <a:cubicBezTo>
                    <a:pt x="57030" y="429489"/>
                    <a:pt x="37289" y="421311"/>
                    <a:pt x="22733" y="406756"/>
                  </a:cubicBezTo>
                  <a:cubicBezTo>
                    <a:pt x="8177" y="392200"/>
                    <a:pt x="0" y="372459"/>
                    <a:pt x="0" y="351874"/>
                  </a:cubicBezTo>
                  <a:lnTo>
                    <a:pt x="0" y="77615"/>
                  </a:lnTo>
                  <a:cubicBezTo>
                    <a:pt x="0" y="34749"/>
                    <a:pt x="34749" y="0"/>
                    <a:pt x="77615" y="0"/>
                  </a:cubicBezTo>
                  <a:close/>
                </a:path>
              </a:pathLst>
            </a:custGeom>
            <a:solidFill>
              <a:srgbClr val="FF00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g2578161e3dc_0_105"/>
            <p:cNvSpPr txBox="1"/>
            <p:nvPr/>
          </p:nvSpPr>
          <p:spPr>
            <a:xfrm>
              <a:off x="351532" y="-356275"/>
              <a:ext cx="812700" cy="888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001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999"/>
                <a:buFont typeface="Arial"/>
                <a:buNone/>
              </a:pPr>
              <a:r>
                <a:rPr b="1" lang="en-US" sz="3999">
                  <a:solidFill>
                    <a:srgbClr val="F8F8F8"/>
                  </a:solidFill>
                </a:rPr>
                <a:t>0.5203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06" name="Google Shape;306;g2578161e3dc_0_105"/>
          <p:cNvSpPr/>
          <p:nvPr/>
        </p:nvSpPr>
        <p:spPr>
          <a:xfrm rot="543719">
            <a:off x="-940456" y="8061466"/>
            <a:ext cx="10103777" cy="8156503"/>
          </a:xfrm>
          <a:custGeom>
            <a:rect b="b" l="l" r="r" t="t"/>
            <a:pathLst>
              <a:path extrusionOk="0" h="8156656" w="10103966">
                <a:moveTo>
                  <a:pt x="0" y="0"/>
                </a:moveTo>
                <a:lnTo>
                  <a:pt x="10103966" y="0"/>
                </a:lnTo>
                <a:lnTo>
                  <a:pt x="10103966" y="8156656"/>
                </a:lnTo>
                <a:lnTo>
                  <a:pt x="0" y="81566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307" name="Google Shape;307;g2578161e3dc_0_105"/>
          <p:cNvGrpSpPr/>
          <p:nvPr/>
        </p:nvGrpSpPr>
        <p:grpSpPr>
          <a:xfrm>
            <a:off x="879925" y="1179681"/>
            <a:ext cx="6165000" cy="8608960"/>
            <a:chOff x="-198367" y="-3424608"/>
            <a:chExt cx="8220000" cy="11478614"/>
          </a:xfrm>
        </p:grpSpPr>
        <p:sp>
          <p:nvSpPr>
            <p:cNvPr id="308" name="Google Shape;308;g2578161e3dc_0_105"/>
            <p:cNvSpPr txBox="1"/>
            <p:nvPr/>
          </p:nvSpPr>
          <p:spPr>
            <a:xfrm>
              <a:off x="-198367" y="-3424608"/>
              <a:ext cx="8220000" cy="660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0"/>
                <a:buFont typeface="Arial"/>
                <a:buNone/>
              </a:pPr>
              <a:r>
                <a:rPr b="1" i="0" lang="en-US" sz="7000" u="none" cap="none" strike="noStrike">
                  <a:solidFill>
                    <a:srgbClr val="F8F8F8"/>
                  </a:solidFill>
                  <a:latin typeface="Arial"/>
                  <a:ea typeface="Arial"/>
                  <a:cs typeface="Arial"/>
                  <a:sym typeface="Arial"/>
                </a:rPr>
                <a:t>Neural Network before and after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g2578161e3dc_0_105"/>
            <p:cNvSpPr txBox="1"/>
            <p:nvPr/>
          </p:nvSpPr>
          <p:spPr>
            <a:xfrm>
              <a:off x="-198367" y="3579806"/>
              <a:ext cx="6455700" cy="447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700"/>
                <a:buFont typeface="Arial"/>
                <a:buNone/>
              </a:pPr>
              <a:r>
                <a:rPr b="0" i="0" lang="en-US" sz="2700" u="none" cap="none" strike="noStrike">
                  <a:solidFill>
                    <a:srgbClr val="F8F8F8"/>
                  </a:solidFill>
                  <a:latin typeface="Arial"/>
                  <a:ea typeface="Arial"/>
                  <a:cs typeface="Arial"/>
                  <a:sym typeface="Arial"/>
                </a:rPr>
                <a:t>After backtesting and manual optimization, we found </a:t>
              </a:r>
              <a:r>
                <a:rPr lang="en-US" sz="2700">
                  <a:solidFill>
                    <a:srgbClr val="F8F8F8"/>
                  </a:solidFill>
                </a:rPr>
                <a:t>a significant </a:t>
              </a:r>
              <a:r>
                <a:rPr lang="en-US" sz="2700">
                  <a:solidFill>
                    <a:srgbClr val="F8F8F8"/>
                  </a:solidFill>
                </a:rPr>
                <a:t>increase in the</a:t>
              </a:r>
              <a:r>
                <a:rPr b="0" i="0" lang="en-US" sz="2700" u="none" cap="none" strike="noStrike">
                  <a:solidFill>
                    <a:srgbClr val="F8F8F8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en-US" sz="2700">
                  <a:solidFill>
                    <a:srgbClr val="F8F8F8"/>
                  </a:solidFill>
                </a:rPr>
                <a:t>accuracy score of the model for</a:t>
              </a:r>
              <a:r>
                <a:rPr b="0" i="0" lang="en-US" sz="2700" u="none" cap="none" strike="noStrike">
                  <a:solidFill>
                    <a:srgbClr val="F8F8F8"/>
                  </a:solidFill>
                  <a:latin typeface="Arial"/>
                  <a:ea typeface="Arial"/>
                  <a:cs typeface="Arial"/>
                  <a:sym typeface="Arial"/>
                </a:rPr>
                <a:t> predicting the correct BUY or SELL classification. </a:t>
              </a:r>
              <a:r>
                <a:rPr b="0" i="0" lang="en-US" sz="2900" u="none" cap="none" strike="noStrike">
                  <a:solidFill>
                    <a:srgbClr val="F8F8F8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endPara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0" name="Google Shape;310;g2578161e3dc_0_105"/>
          <p:cNvGrpSpPr/>
          <p:nvPr/>
        </p:nvGrpSpPr>
        <p:grpSpPr>
          <a:xfrm>
            <a:off x="9742599" y="1145000"/>
            <a:ext cx="8214385" cy="1211074"/>
            <a:chOff x="-3573711" y="-3336934"/>
            <a:chExt cx="6793800" cy="1614765"/>
          </a:xfrm>
        </p:grpSpPr>
        <p:sp>
          <p:nvSpPr>
            <p:cNvPr id="311" name="Google Shape;311;g2578161e3dc_0_105"/>
            <p:cNvSpPr txBox="1"/>
            <p:nvPr/>
          </p:nvSpPr>
          <p:spPr>
            <a:xfrm>
              <a:off x="-3573711" y="-3336934"/>
              <a:ext cx="6793800" cy="49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30013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399"/>
                <a:buFont typeface="Arial"/>
                <a:buNone/>
              </a:pPr>
              <a:r>
                <a:rPr b="1" i="0" lang="en-US" sz="2399" u="none" cap="none" strike="noStrike">
                  <a:solidFill>
                    <a:srgbClr val="F8F8F8"/>
                  </a:solidFill>
                  <a:latin typeface="Arial"/>
                  <a:ea typeface="Arial"/>
                  <a:cs typeface="Arial"/>
                  <a:sym typeface="Arial"/>
                </a:rPr>
                <a:t>MODEL 1 </a:t>
              </a:r>
              <a:r>
                <a:rPr b="1" lang="en-US" sz="2399">
                  <a:solidFill>
                    <a:srgbClr val="F8F8F8"/>
                  </a:solidFill>
                </a:rPr>
                <a:t>Pre - hyperparameter tuning with </a:t>
              </a:r>
              <a:r>
                <a:rPr b="1" lang="en-US" sz="2399">
                  <a:solidFill>
                    <a:srgbClr val="F8F8F8"/>
                  </a:solidFill>
                </a:rPr>
                <a:t>Dataset</a:t>
              </a:r>
              <a:r>
                <a:rPr b="1" lang="en-US" sz="2399">
                  <a:solidFill>
                    <a:srgbClr val="F8F8F8"/>
                  </a:solidFill>
                </a:rPr>
                <a:t> 1.0  </a:t>
              </a:r>
              <a:endPara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g2578161e3dc_0_105"/>
            <p:cNvSpPr txBox="1"/>
            <p:nvPr/>
          </p:nvSpPr>
          <p:spPr>
            <a:xfrm>
              <a:off x="-2934661" y="-2214769"/>
              <a:ext cx="57372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rgbClr val="F8F8F8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3" name="Google Shape;313;g2578161e3dc_0_105"/>
          <p:cNvSpPr/>
          <p:nvPr/>
        </p:nvSpPr>
        <p:spPr>
          <a:xfrm rot="2157222">
            <a:off x="15606248" y="-4466180"/>
            <a:ext cx="7819413" cy="6312399"/>
          </a:xfrm>
          <a:custGeom>
            <a:rect b="b" l="l" r="r" t="t"/>
            <a:pathLst>
              <a:path extrusionOk="0" h="6308438" w="7814506">
                <a:moveTo>
                  <a:pt x="0" y="0"/>
                </a:moveTo>
                <a:lnTo>
                  <a:pt x="7814506" y="0"/>
                </a:lnTo>
                <a:lnTo>
                  <a:pt x="7814506" y="6308437"/>
                </a:lnTo>
                <a:lnTo>
                  <a:pt x="0" y="630843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14" name="Google Shape;314;g2578161e3dc_0_105"/>
          <p:cNvSpPr txBox="1"/>
          <p:nvPr/>
        </p:nvSpPr>
        <p:spPr>
          <a:xfrm>
            <a:off x="9677550" y="5467175"/>
            <a:ext cx="8279400" cy="8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1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99"/>
              <a:buFont typeface="Arial"/>
              <a:buNone/>
            </a:pPr>
            <a:r>
              <a:rPr b="1" i="0" lang="en-US" sz="2399" u="none" cap="none" strike="noStrike">
                <a:solidFill>
                  <a:srgbClr val="F8F8F8"/>
                </a:solidFill>
                <a:latin typeface="Arial"/>
                <a:ea typeface="Arial"/>
                <a:cs typeface="Arial"/>
                <a:sym typeface="Arial"/>
              </a:rPr>
              <a:t>MODEL 2.0  U</a:t>
            </a:r>
            <a:r>
              <a:rPr b="1" lang="en-US" sz="2399">
                <a:solidFill>
                  <a:srgbClr val="F8F8F8"/>
                </a:solidFill>
              </a:rPr>
              <a:t>tilizing Further Feature Engineering + Dataset 2.0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g2578161e3dc_0_105"/>
          <p:cNvSpPr/>
          <p:nvPr/>
        </p:nvSpPr>
        <p:spPr>
          <a:xfrm>
            <a:off x="6596562" y="5919482"/>
            <a:ext cx="2327613" cy="1271287"/>
          </a:xfrm>
          <a:custGeom>
            <a:rect b="b" l="l" r="r" t="t"/>
            <a:pathLst>
              <a:path extrusionOk="0" h="429489" w="1050841">
                <a:moveTo>
                  <a:pt x="77615" y="0"/>
                </a:moveTo>
                <a:lnTo>
                  <a:pt x="973226" y="0"/>
                </a:lnTo>
                <a:cubicBezTo>
                  <a:pt x="993811" y="0"/>
                  <a:pt x="1013552" y="8177"/>
                  <a:pt x="1028108" y="22733"/>
                </a:cubicBezTo>
                <a:cubicBezTo>
                  <a:pt x="1042663" y="37289"/>
                  <a:pt x="1050841" y="57030"/>
                  <a:pt x="1050841" y="77615"/>
                </a:cubicBezTo>
                <a:lnTo>
                  <a:pt x="1050841" y="351874"/>
                </a:lnTo>
                <a:cubicBezTo>
                  <a:pt x="1050841" y="394739"/>
                  <a:pt x="1016091" y="429489"/>
                  <a:pt x="973226" y="429489"/>
                </a:cubicBezTo>
                <a:lnTo>
                  <a:pt x="77615" y="429489"/>
                </a:lnTo>
                <a:cubicBezTo>
                  <a:pt x="57030" y="429489"/>
                  <a:pt x="37289" y="421311"/>
                  <a:pt x="22733" y="406756"/>
                </a:cubicBezTo>
                <a:cubicBezTo>
                  <a:pt x="8177" y="392200"/>
                  <a:pt x="0" y="372459"/>
                  <a:pt x="0" y="351874"/>
                </a:cubicBezTo>
                <a:lnTo>
                  <a:pt x="0" y="77615"/>
                </a:lnTo>
                <a:cubicBezTo>
                  <a:pt x="0" y="34749"/>
                  <a:pt x="34749" y="0"/>
                  <a:pt x="77615" y="0"/>
                </a:cubicBezTo>
                <a:close/>
              </a:path>
            </a:pathLst>
          </a:custGeom>
          <a:solidFill>
            <a:srgbClr val="FF00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6" name="Google Shape;316;g2578161e3dc_0_105"/>
          <p:cNvSpPr txBox="1"/>
          <p:nvPr/>
        </p:nvSpPr>
        <p:spPr>
          <a:xfrm>
            <a:off x="6859920" y="5239485"/>
            <a:ext cx="1800900" cy="263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b="1" lang="en-US" sz="3999">
                <a:solidFill>
                  <a:srgbClr val="F8F8F8"/>
                </a:solidFill>
              </a:rPr>
              <a:t>0.9677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7" name="Google Shape;317;g2578161e3dc_0_105"/>
          <p:cNvSpPr txBox="1"/>
          <p:nvPr/>
        </p:nvSpPr>
        <p:spPr>
          <a:xfrm>
            <a:off x="10406125" y="7316675"/>
            <a:ext cx="6718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8F8F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18" name="Google Shape;318;g2578161e3dc_0_105"/>
          <p:cNvGraphicFramePr/>
          <p:nvPr/>
        </p:nvGraphicFramePr>
        <p:xfrm>
          <a:off x="9742600" y="19234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{A177B773-CA2F-433D-9C9C-0EB9144787C0}</a:tableStyleId>
              </a:tblPr>
              <a:tblGrid>
                <a:gridCol w="3690875"/>
                <a:gridCol w="3690875"/>
              </a:tblGrid>
              <a:tr h="5181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cap="none" strike="noStrike">
                          <a:solidFill>
                            <a:srgbClr val="F8F8F8"/>
                          </a:solidFill>
                        </a:rPr>
                        <a:t>Loss Function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3995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cap="none" strike="noStrike">
                          <a:solidFill>
                            <a:srgbClr val="F8F8F8"/>
                          </a:solidFill>
                        </a:rPr>
                        <a:t>Categorical Cross- Entropy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</a:tr>
              <a:tr h="9873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3995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cap="none" strike="noStrike">
                          <a:solidFill>
                            <a:srgbClr val="F8F8F8"/>
                          </a:solidFill>
                        </a:rPr>
                        <a:t>Number of Hidden Nodes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3995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cap="none" strike="noStrike">
                          <a:solidFill>
                            <a:srgbClr val="F8F8F8"/>
                          </a:solidFill>
                        </a:rPr>
                        <a:t>10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</a:tr>
              <a:tr h="9873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3995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cap="none" strike="noStrike">
                          <a:solidFill>
                            <a:srgbClr val="F8F8F8"/>
                          </a:solidFill>
                        </a:rPr>
                        <a:t>Number of Output Neurons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3995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cap="none" strike="noStrike">
                          <a:solidFill>
                            <a:srgbClr val="F8F8F8"/>
                          </a:solidFill>
                        </a:rPr>
                        <a:t>2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</a:tr>
              <a:tr h="5181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3995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cap="none" strike="noStrike">
                          <a:solidFill>
                            <a:srgbClr val="F8F8F8"/>
                          </a:solidFill>
                        </a:rPr>
                        <a:t>Optimizer Function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3995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cap="none" strike="noStrike">
                          <a:solidFill>
                            <a:srgbClr val="F8F8F8"/>
                          </a:solidFill>
                        </a:rPr>
                        <a:t>“sigmoid”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319" name="Google Shape;319;g2578161e3dc_0_105"/>
          <p:cNvGraphicFramePr/>
          <p:nvPr/>
        </p:nvGraphicFramePr>
        <p:xfrm>
          <a:off x="9677550" y="64329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{A177B773-CA2F-433D-9C9C-0EB9144787C0}</a:tableStyleId>
              </a:tblPr>
              <a:tblGrid>
                <a:gridCol w="3755925"/>
                <a:gridCol w="3755925"/>
              </a:tblGrid>
              <a:tr h="9873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cap="none" strike="noStrike">
                          <a:solidFill>
                            <a:srgbClr val="F8F8F8"/>
                          </a:solidFill>
                        </a:rPr>
                        <a:t>Loss Function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3995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cap="none" strike="noStrike">
                          <a:solidFill>
                            <a:srgbClr val="F8F8F8"/>
                          </a:solidFill>
                        </a:rPr>
                        <a:t>Mean Squared Error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</a:tr>
              <a:tr h="9873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3995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cap="none" strike="noStrike">
                          <a:solidFill>
                            <a:srgbClr val="F8F8F8"/>
                          </a:solidFill>
                        </a:rPr>
                        <a:t>Number of</a:t>
                      </a:r>
                      <a:r>
                        <a:rPr lang="en-US" sz="2200">
                          <a:solidFill>
                            <a:srgbClr val="F8F8F8"/>
                          </a:solidFill>
                        </a:rPr>
                        <a:t> Input Features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3995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cap="none" strike="noStrike">
                          <a:solidFill>
                            <a:srgbClr val="F8F8F8"/>
                          </a:solidFill>
                        </a:rPr>
                        <a:t>2</a:t>
                      </a:r>
                      <a:r>
                        <a:rPr lang="en-US" sz="2200">
                          <a:solidFill>
                            <a:srgbClr val="F8F8F8"/>
                          </a:solidFill>
                        </a:rPr>
                        <a:t>4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</a:tr>
              <a:tr h="9873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3995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cap="none" strike="noStrike">
                          <a:solidFill>
                            <a:srgbClr val="F8F8F8"/>
                          </a:solidFill>
                        </a:rPr>
                        <a:t>Number of Output Neurons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3995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rgbClr val="F8F8F8"/>
                          </a:solidFill>
                        </a:rPr>
                        <a:t>1</a:t>
                      </a:r>
                      <a:endParaRPr sz="2200">
                        <a:solidFill>
                          <a:srgbClr val="F8F8F8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3995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t/>
                      </a:r>
                      <a:endParaRPr sz="2200">
                        <a:solidFill>
                          <a:srgbClr val="F8F8F8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5181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3995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cap="none" strike="noStrike">
                          <a:solidFill>
                            <a:srgbClr val="F8F8F8"/>
                          </a:solidFill>
                        </a:rPr>
                        <a:t>Optimizer Function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3995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cap="none" strike="noStrike">
                          <a:solidFill>
                            <a:srgbClr val="F8F8F8"/>
                          </a:solidFill>
                        </a:rPr>
                        <a:t>“adam”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4" name="Google Shape;324;g23eb331ed3e_0_4"/>
          <p:cNvPicPr preferRelativeResize="0"/>
          <p:nvPr/>
        </p:nvPicPr>
        <p:blipFill rotWithShape="1">
          <a:blip r:embed="rId3">
            <a:alphaModFix/>
          </a:blip>
          <a:srcRect b="7813" l="0" r="0" t="7813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5" name="Google Shape;325;g23eb331ed3e_0_4"/>
          <p:cNvGrpSpPr/>
          <p:nvPr/>
        </p:nvGrpSpPr>
        <p:grpSpPr>
          <a:xfrm>
            <a:off x="1020249" y="2113385"/>
            <a:ext cx="2328664" cy="2631233"/>
            <a:chOff x="-496745" y="140752"/>
            <a:chExt cx="1050841" cy="888900"/>
          </a:xfrm>
        </p:grpSpPr>
        <p:sp>
          <p:nvSpPr>
            <p:cNvPr id="326" name="Google Shape;326;g23eb331ed3e_0_4"/>
            <p:cNvSpPr/>
            <p:nvPr/>
          </p:nvSpPr>
          <p:spPr>
            <a:xfrm>
              <a:off x="-496745" y="370456"/>
              <a:ext cx="1050841" cy="429489"/>
            </a:xfrm>
            <a:custGeom>
              <a:rect b="b" l="l" r="r" t="t"/>
              <a:pathLst>
                <a:path extrusionOk="0" h="429489" w="1050841">
                  <a:moveTo>
                    <a:pt x="77615" y="0"/>
                  </a:moveTo>
                  <a:lnTo>
                    <a:pt x="973226" y="0"/>
                  </a:lnTo>
                  <a:cubicBezTo>
                    <a:pt x="993811" y="0"/>
                    <a:pt x="1013552" y="8177"/>
                    <a:pt x="1028108" y="22733"/>
                  </a:cubicBezTo>
                  <a:cubicBezTo>
                    <a:pt x="1042663" y="37289"/>
                    <a:pt x="1050841" y="57030"/>
                    <a:pt x="1050841" y="77615"/>
                  </a:cubicBezTo>
                  <a:lnTo>
                    <a:pt x="1050841" y="351874"/>
                  </a:lnTo>
                  <a:cubicBezTo>
                    <a:pt x="1050841" y="394739"/>
                    <a:pt x="1016091" y="429489"/>
                    <a:pt x="973226" y="429489"/>
                  </a:cubicBezTo>
                  <a:lnTo>
                    <a:pt x="77615" y="429489"/>
                  </a:lnTo>
                  <a:cubicBezTo>
                    <a:pt x="57030" y="429489"/>
                    <a:pt x="37289" y="421311"/>
                    <a:pt x="22733" y="406756"/>
                  </a:cubicBezTo>
                  <a:cubicBezTo>
                    <a:pt x="8177" y="392200"/>
                    <a:pt x="0" y="372459"/>
                    <a:pt x="0" y="351874"/>
                  </a:cubicBezTo>
                  <a:lnTo>
                    <a:pt x="0" y="77615"/>
                  </a:lnTo>
                  <a:cubicBezTo>
                    <a:pt x="0" y="34749"/>
                    <a:pt x="34749" y="0"/>
                    <a:pt x="77615" y="0"/>
                  </a:cubicBezTo>
                  <a:close/>
                </a:path>
              </a:pathLst>
            </a:custGeom>
            <a:solidFill>
              <a:srgbClr val="FF00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g23eb331ed3e_0_4"/>
            <p:cNvSpPr txBox="1"/>
            <p:nvPr/>
          </p:nvSpPr>
          <p:spPr>
            <a:xfrm>
              <a:off x="-377676" y="140752"/>
              <a:ext cx="812700" cy="888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001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999"/>
                <a:buFont typeface="Arial"/>
                <a:buNone/>
              </a:pPr>
              <a:r>
                <a:rPr b="1" lang="en-US" sz="3999">
                  <a:solidFill>
                    <a:srgbClr val="F8F8F8"/>
                  </a:solidFill>
                </a:rPr>
                <a:t>1.00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8" name="Google Shape;328;g23eb331ed3e_0_4"/>
          <p:cNvSpPr/>
          <p:nvPr/>
        </p:nvSpPr>
        <p:spPr>
          <a:xfrm rot="543719">
            <a:off x="-940456" y="8061466"/>
            <a:ext cx="10103777" cy="8156503"/>
          </a:xfrm>
          <a:custGeom>
            <a:rect b="b" l="l" r="r" t="t"/>
            <a:pathLst>
              <a:path extrusionOk="0" h="8156656" w="10103966">
                <a:moveTo>
                  <a:pt x="0" y="0"/>
                </a:moveTo>
                <a:lnTo>
                  <a:pt x="10103966" y="0"/>
                </a:lnTo>
                <a:lnTo>
                  <a:pt x="10103966" y="8156656"/>
                </a:lnTo>
                <a:lnTo>
                  <a:pt x="0" y="81566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329" name="Google Shape;329;g23eb331ed3e_0_4"/>
          <p:cNvGrpSpPr/>
          <p:nvPr/>
        </p:nvGrpSpPr>
        <p:grpSpPr>
          <a:xfrm>
            <a:off x="879925" y="1179681"/>
            <a:ext cx="6165000" cy="5726060"/>
            <a:chOff x="-198367" y="-3424608"/>
            <a:chExt cx="8220000" cy="7634747"/>
          </a:xfrm>
        </p:grpSpPr>
        <p:sp>
          <p:nvSpPr>
            <p:cNvPr id="330" name="Google Shape;330;g23eb331ed3e_0_4"/>
            <p:cNvSpPr txBox="1"/>
            <p:nvPr/>
          </p:nvSpPr>
          <p:spPr>
            <a:xfrm>
              <a:off x="-198367" y="-3424608"/>
              <a:ext cx="8220000" cy="14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0"/>
                <a:buFont typeface="Arial"/>
                <a:buNone/>
              </a:pPr>
              <a:r>
                <a:rPr b="1" lang="en-US" sz="7000">
                  <a:solidFill>
                    <a:srgbClr val="F8F8F8"/>
                  </a:solidFill>
                </a:rPr>
                <a:t>XGBoost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g23eb331ed3e_0_4"/>
            <p:cNvSpPr txBox="1"/>
            <p:nvPr/>
          </p:nvSpPr>
          <p:spPr>
            <a:xfrm>
              <a:off x="-198367" y="1328639"/>
              <a:ext cx="6455700" cy="288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700"/>
                <a:buFont typeface="Arial"/>
                <a:buNone/>
              </a:pPr>
              <a:r>
                <a:rPr lang="en-US" sz="2700">
                  <a:solidFill>
                    <a:srgbClr val="F8F8F8"/>
                  </a:solidFill>
                </a:rPr>
                <a:t>This algorithm yielded a resounding accuracy score in discerning the “Buy” or “Sell” signal.</a:t>
              </a:r>
              <a:endPara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32" name="Google Shape;332;g23eb331ed3e_0_4"/>
          <p:cNvGrpSpPr/>
          <p:nvPr/>
        </p:nvGrpSpPr>
        <p:grpSpPr>
          <a:xfrm>
            <a:off x="8609044" y="1058738"/>
            <a:ext cx="8843080" cy="1297336"/>
            <a:chOff x="-4511232" y="-3451950"/>
            <a:chExt cx="7313771" cy="1729781"/>
          </a:xfrm>
        </p:grpSpPr>
        <p:sp>
          <p:nvSpPr>
            <p:cNvPr id="333" name="Google Shape;333;g23eb331ed3e_0_4"/>
            <p:cNvSpPr txBox="1"/>
            <p:nvPr/>
          </p:nvSpPr>
          <p:spPr>
            <a:xfrm>
              <a:off x="-4511232" y="-3451950"/>
              <a:ext cx="5737200" cy="49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30013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399"/>
                <a:buFont typeface="Arial"/>
                <a:buNone/>
              </a:pPr>
              <a:r>
                <a:rPr b="1" lang="en-US" sz="2399">
                  <a:solidFill>
                    <a:srgbClr val="F8F8F8"/>
                  </a:solidFill>
                </a:rPr>
                <a:t>Results utilizing dataset 2.0</a:t>
              </a:r>
              <a:endPara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g23eb331ed3e_0_4"/>
            <p:cNvSpPr txBox="1"/>
            <p:nvPr/>
          </p:nvSpPr>
          <p:spPr>
            <a:xfrm>
              <a:off x="-2934661" y="-2214769"/>
              <a:ext cx="57372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rgbClr val="F8F8F8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35" name="Google Shape;335;g23eb331ed3e_0_4"/>
          <p:cNvSpPr/>
          <p:nvPr/>
        </p:nvSpPr>
        <p:spPr>
          <a:xfrm rot="2157222">
            <a:off x="13113423" y="-3539630"/>
            <a:ext cx="7819413" cy="6312399"/>
          </a:xfrm>
          <a:custGeom>
            <a:rect b="b" l="l" r="r" t="t"/>
            <a:pathLst>
              <a:path extrusionOk="0" h="6308438" w="7814506">
                <a:moveTo>
                  <a:pt x="0" y="0"/>
                </a:moveTo>
                <a:lnTo>
                  <a:pt x="7814506" y="0"/>
                </a:lnTo>
                <a:lnTo>
                  <a:pt x="7814506" y="6308437"/>
                </a:lnTo>
                <a:lnTo>
                  <a:pt x="0" y="630843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36" name="Google Shape;336;g23eb331ed3e_0_4"/>
          <p:cNvSpPr txBox="1"/>
          <p:nvPr/>
        </p:nvSpPr>
        <p:spPr>
          <a:xfrm>
            <a:off x="10406125" y="7316675"/>
            <a:ext cx="6718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8F8F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37" name="Google Shape;337;g23eb331ed3e_0_4"/>
          <p:cNvGraphicFramePr/>
          <p:nvPr/>
        </p:nvGraphicFramePr>
        <p:xfrm>
          <a:off x="8609050" y="19234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{A177B773-CA2F-433D-9C9C-0EB9144787C0}</a:tableStyleId>
              </a:tblPr>
              <a:tblGrid>
                <a:gridCol w="4257650"/>
                <a:gridCol w="4257650"/>
              </a:tblGrid>
              <a:tr h="913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rgbClr val="F8F8F8"/>
                          </a:solidFill>
                        </a:rPr>
                        <a:t>Model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3995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rgbClr val="F8F8F8"/>
                          </a:solidFill>
                        </a:rPr>
                        <a:t>XGBClassifer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</a:tr>
              <a:tr h="17415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3995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rgbClr val="F8F8F8"/>
                          </a:solidFill>
                        </a:rPr>
                        <a:t>Number of Boosting Rounds/Trees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3995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rgbClr val="F8F8F8"/>
                          </a:solidFill>
                        </a:rPr>
                        <a:t>100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</a:tr>
              <a:tr h="17415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3995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rgbClr val="F8F8F8"/>
                          </a:solidFill>
                        </a:rPr>
                        <a:t>Maximum Depth of each Tree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3995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rgbClr val="F8F8F8"/>
                          </a:solidFill>
                        </a:rPr>
                        <a:t>3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</a:tr>
              <a:tr h="17415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3995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rgbClr val="F8F8F8"/>
                          </a:solidFill>
                        </a:rPr>
                        <a:t>Learning Rate / Step size of each iteration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3995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rgbClr val="F8F8F8"/>
                          </a:solidFill>
                        </a:rPr>
                        <a:t>0.1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</a:tr>
              <a:tr h="913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3995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solidFill>
                            <a:srgbClr val="F8F8F8"/>
                          </a:solidFill>
                        </a:rPr>
                        <a:t>Random State</a:t>
                      </a:r>
                      <a:endParaRPr sz="2200">
                        <a:solidFill>
                          <a:srgbClr val="F8F8F8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3995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solidFill>
                            <a:srgbClr val="F8F8F8"/>
                          </a:solidFill>
                        </a:rPr>
                        <a:t>42</a:t>
                      </a:r>
                      <a:endParaRPr sz="2200" u="none" cap="none" strike="noStrike">
                        <a:solidFill>
                          <a:srgbClr val="F8F8F8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338" name="Google Shape;338;g23eb331ed3e_0_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79913" y="8061850"/>
            <a:ext cx="4162425" cy="110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3" name="Google Shape;343;g2578161e3dc_0_128"/>
          <p:cNvPicPr preferRelativeResize="0"/>
          <p:nvPr/>
        </p:nvPicPr>
        <p:blipFill rotWithShape="1">
          <a:blip r:embed="rId3">
            <a:alphaModFix/>
          </a:blip>
          <a:srcRect b="7813" l="0" r="0" t="7812"/>
          <a:stretch/>
        </p:blipFill>
        <p:spPr>
          <a:xfrm>
            <a:off x="0" y="0"/>
            <a:ext cx="18288003" cy="10286999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g2578161e3dc_0_128"/>
          <p:cNvSpPr/>
          <p:nvPr/>
        </p:nvSpPr>
        <p:spPr>
          <a:xfrm rot="543719">
            <a:off x="-834206" y="8008591"/>
            <a:ext cx="10103777" cy="8156503"/>
          </a:xfrm>
          <a:custGeom>
            <a:rect b="b" l="l" r="r" t="t"/>
            <a:pathLst>
              <a:path extrusionOk="0" h="8156656" w="10103966">
                <a:moveTo>
                  <a:pt x="0" y="0"/>
                </a:moveTo>
                <a:lnTo>
                  <a:pt x="10103966" y="0"/>
                </a:lnTo>
                <a:lnTo>
                  <a:pt x="10103966" y="8156656"/>
                </a:lnTo>
                <a:lnTo>
                  <a:pt x="0" y="81566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345" name="Google Shape;345;g2578161e3dc_0_128"/>
          <p:cNvGrpSpPr/>
          <p:nvPr/>
        </p:nvGrpSpPr>
        <p:grpSpPr>
          <a:xfrm>
            <a:off x="972846" y="2134199"/>
            <a:ext cx="16724596" cy="5514914"/>
            <a:chOff x="-76933" y="-2151925"/>
            <a:chExt cx="21183782" cy="7353219"/>
          </a:xfrm>
        </p:grpSpPr>
        <p:sp>
          <p:nvSpPr>
            <p:cNvPr id="346" name="Google Shape;346;g2578161e3dc_0_128"/>
            <p:cNvSpPr txBox="1"/>
            <p:nvPr/>
          </p:nvSpPr>
          <p:spPr>
            <a:xfrm>
              <a:off x="-76933" y="-2151925"/>
              <a:ext cx="8220000" cy="14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0"/>
                <a:buFont typeface="Arial"/>
                <a:buNone/>
              </a:pPr>
              <a:r>
                <a:rPr b="1" i="0" lang="en-US" sz="7000" u="none" cap="none" strike="noStrike">
                  <a:solidFill>
                    <a:srgbClr val="F8F8F8"/>
                  </a:solidFill>
                  <a:latin typeface="Arial"/>
                  <a:ea typeface="Arial"/>
                  <a:cs typeface="Arial"/>
                  <a:sym typeface="Arial"/>
                </a:rPr>
                <a:t>Next Steps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g2578161e3dc_0_128"/>
            <p:cNvSpPr txBox="1"/>
            <p:nvPr/>
          </p:nvSpPr>
          <p:spPr>
            <a:xfrm>
              <a:off x="6841849" y="-1004806"/>
              <a:ext cx="14265000" cy="620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-406400" lvl="0" marL="457200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8F8F8"/>
                </a:buClr>
                <a:buSzPts val="2800"/>
                <a:buFont typeface="Arial"/>
                <a:buChar char="●"/>
              </a:pPr>
              <a:r>
                <a:rPr lang="en-US" sz="2800">
                  <a:solidFill>
                    <a:srgbClr val="F8F8F8"/>
                  </a:solidFill>
                </a:rPr>
                <a:t>More intricate trading </a:t>
              </a:r>
              <a:r>
                <a:rPr lang="en-US" sz="2800">
                  <a:solidFill>
                    <a:srgbClr val="F8F8F8"/>
                  </a:solidFill>
                </a:rPr>
                <a:t>algorithm by incorporating further complexity to enhance predictions </a:t>
              </a:r>
              <a:endParaRPr sz="2800">
                <a:solidFill>
                  <a:srgbClr val="F8F8F8"/>
                </a:solidFill>
              </a:endParaRPr>
            </a:p>
            <a:p>
              <a:pPr indent="-406400" lvl="1" marL="914400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8F8F8"/>
                </a:buClr>
                <a:buSzPts val="2800"/>
                <a:buChar char="○"/>
              </a:pPr>
              <a:r>
                <a:rPr lang="en-US" sz="2800">
                  <a:solidFill>
                    <a:srgbClr val="F8F8F8"/>
                  </a:solidFill>
                </a:rPr>
                <a:t>News sentiment, technical indicators, fundamental indicators, etc. </a:t>
              </a:r>
              <a:endParaRPr sz="2800">
                <a:solidFill>
                  <a:srgbClr val="F8F8F8"/>
                </a:solidFill>
              </a:endParaRPr>
            </a:p>
            <a:p>
              <a:pPr indent="-406400" lvl="0" marL="457200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8F8F8"/>
                </a:buClr>
                <a:buSzPts val="2800"/>
                <a:buFont typeface="Arial"/>
                <a:buChar char="●"/>
              </a:pPr>
              <a:r>
                <a:rPr lang="en-US" sz="2800">
                  <a:solidFill>
                    <a:srgbClr val="F8F8F8"/>
                  </a:solidFill>
                </a:rPr>
                <a:t>Enhancing </a:t>
              </a:r>
              <a:r>
                <a:rPr b="0" i="0" lang="en-US" sz="2800" u="none" cap="none" strike="noStrike">
                  <a:solidFill>
                    <a:srgbClr val="F8F8F8"/>
                  </a:solidFill>
                  <a:latin typeface="Arial"/>
                  <a:ea typeface="Arial"/>
                  <a:cs typeface="Arial"/>
                  <a:sym typeface="Arial"/>
                </a:rPr>
                <a:t>feature engineering and selection for all three ML models </a:t>
              </a:r>
              <a:endParaRPr b="0" i="0" sz="2800" u="none" cap="none" strike="noStrike">
                <a:solidFill>
                  <a:srgbClr val="F8F8F8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406400" lvl="1" marL="914400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8F8F8"/>
                </a:buClr>
                <a:buSzPts val="2800"/>
                <a:buFont typeface="Arial"/>
                <a:buChar char="○"/>
              </a:pPr>
              <a:r>
                <a:rPr b="0" i="0" lang="en-US" sz="2800" u="none" cap="none" strike="noStrike">
                  <a:solidFill>
                    <a:srgbClr val="F8F8F8"/>
                  </a:solidFill>
                  <a:latin typeface="Arial"/>
                  <a:ea typeface="Arial"/>
                  <a:cs typeface="Arial"/>
                  <a:sym typeface="Arial"/>
                </a:rPr>
                <a:t>fundamental, technical, and macro to improve predictive accuracy</a:t>
              </a:r>
              <a:endParaRPr b="0" i="0" sz="2800" u="none" cap="none" strike="noStrike">
                <a:solidFill>
                  <a:srgbClr val="F8F8F8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406400" lvl="0" marL="457200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8F8F8"/>
                </a:buClr>
                <a:buSzPts val="2800"/>
                <a:buFont typeface="Arial"/>
                <a:buChar char="●"/>
              </a:pPr>
              <a:r>
                <a:rPr b="0" i="0" lang="en-US" sz="2800" u="none" cap="none" strike="noStrike">
                  <a:solidFill>
                    <a:srgbClr val="F8F8F8"/>
                  </a:solidFill>
                  <a:latin typeface="Arial"/>
                  <a:ea typeface="Arial"/>
                  <a:cs typeface="Arial"/>
                  <a:sym typeface="Arial"/>
                </a:rPr>
                <a:t>More hyperparameter tuning with the Neural Network</a:t>
              </a:r>
              <a:endParaRPr b="0" i="0" sz="2800" u="none" cap="none" strike="noStrike">
                <a:solidFill>
                  <a:srgbClr val="F8F8F8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406400" lvl="1" marL="914400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8F8F8"/>
                </a:buClr>
                <a:buSzPts val="2800"/>
                <a:buFont typeface="Arial"/>
                <a:buChar char="○"/>
              </a:pPr>
              <a:r>
                <a:rPr b="0" i="0" lang="en-US" sz="2800" u="none" cap="none" strike="noStrike">
                  <a:solidFill>
                    <a:srgbClr val="F8F8F8"/>
                  </a:solidFill>
                  <a:latin typeface="Arial"/>
                  <a:ea typeface="Arial"/>
                  <a:cs typeface="Arial"/>
                  <a:sym typeface="Arial"/>
                </a:rPr>
                <a:t>experimenting with different optimizer, loss, activation functions and number of epochs </a:t>
              </a:r>
              <a:endParaRPr b="0" i="0" sz="2800" u="none" cap="none" strike="noStrike">
                <a:solidFill>
                  <a:srgbClr val="F8F8F8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8" name="Google Shape;348;g2578161e3dc_0_128"/>
          <p:cNvSpPr txBox="1"/>
          <p:nvPr/>
        </p:nvSpPr>
        <p:spPr>
          <a:xfrm>
            <a:off x="7702238" y="3817169"/>
            <a:ext cx="43029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9" name="Google Shape;349;g2578161e3dc_0_128"/>
          <p:cNvSpPr/>
          <p:nvPr/>
        </p:nvSpPr>
        <p:spPr>
          <a:xfrm rot="2157222">
            <a:off x="13113423" y="-3539630"/>
            <a:ext cx="7819413" cy="6312399"/>
          </a:xfrm>
          <a:custGeom>
            <a:rect b="b" l="l" r="r" t="t"/>
            <a:pathLst>
              <a:path extrusionOk="0" h="6308438" w="7814506">
                <a:moveTo>
                  <a:pt x="0" y="0"/>
                </a:moveTo>
                <a:lnTo>
                  <a:pt x="7814506" y="0"/>
                </a:lnTo>
                <a:lnTo>
                  <a:pt x="7814506" y="6308437"/>
                </a:lnTo>
                <a:lnTo>
                  <a:pt x="0" y="630843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50" name="Google Shape;350;g2578161e3dc_0_128"/>
          <p:cNvSpPr/>
          <p:nvPr/>
        </p:nvSpPr>
        <p:spPr>
          <a:xfrm>
            <a:off x="1028700" y="1028700"/>
            <a:ext cx="475127" cy="489364"/>
          </a:xfrm>
          <a:custGeom>
            <a:rect b="b" l="l" r="r" t="t"/>
            <a:pathLst>
              <a:path extrusionOk="0" h="652485" w="633503">
                <a:moveTo>
                  <a:pt x="0" y="0"/>
                </a:moveTo>
                <a:lnTo>
                  <a:pt x="633503" y="0"/>
                </a:lnTo>
                <a:lnTo>
                  <a:pt x="633503" y="652485"/>
                </a:lnTo>
                <a:lnTo>
                  <a:pt x="0" y="6524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351" name="Google Shape;351;g2578161e3dc_0_12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35872" y="618522"/>
            <a:ext cx="1368100" cy="136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2" name="Google Shape;352;g2578161e3dc_0_12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2860700" y="4210318"/>
            <a:ext cx="1202825" cy="1202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3" name="Google Shape;353;g2578161e3dc_0_128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018513" y="4210325"/>
            <a:ext cx="1202824" cy="1202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54" name="Google Shape;354;g2578161e3dc_0_128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2956904" y="7926763"/>
            <a:ext cx="1527725" cy="58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" name="Google Shape;355;g2578161e3dc_0_128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1018524" y="7837237"/>
            <a:ext cx="1527723" cy="762914"/>
          </a:xfrm>
          <a:prstGeom prst="rect">
            <a:avLst/>
          </a:prstGeom>
          <a:noFill/>
          <a:ln>
            <a:noFill/>
          </a:ln>
        </p:spPr>
      </p:pic>
      <p:pic>
        <p:nvPicPr>
          <p:cNvPr id="356" name="Google Shape;356;g2578161e3dc_0_128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2956900" y="5895700"/>
            <a:ext cx="1368099" cy="1368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" name="Google Shape;357;g2578161e3dc_0_128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1028697" y="5928273"/>
            <a:ext cx="1368100" cy="1302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2" name="Google Shape;362;g2578161e3dc_0_253"/>
          <p:cNvPicPr preferRelativeResize="0"/>
          <p:nvPr/>
        </p:nvPicPr>
        <p:blipFill rotWithShape="1">
          <a:blip r:embed="rId3">
            <a:alphaModFix/>
          </a:blip>
          <a:srcRect b="7813" l="0" r="0" t="7812"/>
          <a:stretch/>
        </p:blipFill>
        <p:spPr>
          <a:xfrm>
            <a:off x="0" y="0"/>
            <a:ext cx="18288003" cy="10286999"/>
          </a:xfrm>
          <a:prstGeom prst="rect">
            <a:avLst/>
          </a:prstGeom>
          <a:noFill/>
          <a:ln>
            <a:noFill/>
          </a:ln>
        </p:spPr>
      </p:pic>
      <p:sp>
        <p:nvSpPr>
          <p:cNvPr id="363" name="Google Shape;363;g2578161e3dc_0_253"/>
          <p:cNvSpPr/>
          <p:nvPr/>
        </p:nvSpPr>
        <p:spPr>
          <a:xfrm rot="543719">
            <a:off x="-834206" y="8008591"/>
            <a:ext cx="10103777" cy="8156503"/>
          </a:xfrm>
          <a:custGeom>
            <a:rect b="b" l="l" r="r" t="t"/>
            <a:pathLst>
              <a:path extrusionOk="0" h="8156656" w="10103966">
                <a:moveTo>
                  <a:pt x="0" y="0"/>
                </a:moveTo>
                <a:lnTo>
                  <a:pt x="10103966" y="0"/>
                </a:lnTo>
                <a:lnTo>
                  <a:pt x="10103966" y="8156656"/>
                </a:lnTo>
                <a:lnTo>
                  <a:pt x="0" y="81566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64" name="Google Shape;364;g2578161e3dc_0_253"/>
          <p:cNvSpPr txBox="1"/>
          <p:nvPr/>
        </p:nvSpPr>
        <p:spPr>
          <a:xfrm>
            <a:off x="935876" y="2462679"/>
            <a:ext cx="8294100" cy="13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800"/>
              <a:buFont typeface="Arial"/>
              <a:buNone/>
            </a:pPr>
            <a:r>
              <a:rPr b="1" i="0" lang="en-US" sz="8800" u="none" cap="none" strike="noStrike">
                <a:solidFill>
                  <a:srgbClr val="F8F8F8"/>
                </a:solidFill>
                <a:latin typeface="Arial"/>
                <a:ea typeface="Arial"/>
                <a:cs typeface="Arial"/>
                <a:sym typeface="Arial"/>
              </a:rPr>
              <a:t>Questions?</a:t>
            </a:r>
            <a:endParaRPr b="0" i="0" sz="3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" name="Google Shape;365;g2578161e3dc_0_253"/>
          <p:cNvSpPr txBox="1"/>
          <p:nvPr/>
        </p:nvSpPr>
        <p:spPr>
          <a:xfrm>
            <a:off x="7702238" y="3817169"/>
            <a:ext cx="43029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" name="Google Shape;366;g2578161e3dc_0_253"/>
          <p:cNvSpPr/>
          <p:nvPr/>
        </p:nvSpPr>
        <p:spPr>
          <a:xfrm rot="2157222">
            <a:off x="13113423" y="-3539630"/>
            <a:ext cx="7819413" cy="6312399"/>
          </a:xfrm>
          <a:custGeom>
            <a:rect b="b" l="l" r="r" t="t"/>
            <a:pathLst>
              <a:path extrusionOk="0" h="6308438" w="7814506">
                <a:moveTo>
                  <a:pt x="0" y="0"/>
                </a:moveTo>
                <a:lnTo>
                  <a:pt x="7814506" y="0"/>
                </a:lnTo>
                <a:lnTo>
                  <a:pt x="7814506" y="6308437"/>
                </a:lnTo>
                <a:lnTo>
                  <a:pt x="0" y="630843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67" name="Google Shape;367;g2578161e3dc_0_253"/>
          <p:cNvSpPr/>
          <p:nvPr/>
        </p:nvSpPr>
        <p:spPr>
          <a:xfrm>
            <a:off x="1028700" y="1028700"/>
            <a:ext cx="475127" cy="489364"/>
          </a:xfrm>
          <a:custGeom>
            <a:rect b="b" l="l" r="r" t="t"/>
            <a:pathLst>
              <a:path extrusionOk="0" h="652485" w="633503">
                <a:moveTo>
                  <a:pt x="0" y="0"/>
                </a:moveTo>
                <a:lnTo>
                  <a:pt x="633503" y="0"/>
                </a:lnTo>
                <a:lnTo>
                  <a:pt x="633503" y="652485"/>
                </a:lnTo>
                <a:lnTo>
                  <a:pt x="0" y="6524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368" name="Google Shape;368;g2578161e3dc_0_25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35872" y="618522"/>
            <a:ext cx="1368100" cy="136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g1e5fa2c605c_0_99"/>
          <p:cNvPicPr preferRelativeResize="0"/>
          <p:nvPr/>
        </p:nvPicPr>
        <p:blipFill rotWithShape="1">
          <a:blip r:embed="rId3">
            <a:alphaModFix/>
          </a:blip>
          <a:srcRect b="7813" l="0" r="0" t="7813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g1e5fa2c605c_0_99"/>
          <p:cNvSpPr/>
          <p:nvPr/>
        </p:nvSpPr>
        <p:spPr>
          <a:xfrm rot="543719">
            <a:off x="-940456" y="8061466"/>
            <a:ext cx="10103777" cy="8156503"/>
          </a:xfrm>
          <a:custGeom>
            <a:rect b="b" l="l" r="r" t="t"/>
            <a:pathLst>
              <a:path extrusionOk="0" h="8156656" w="10103966">
                <a:moveTo>
                  <a:pt x="0" y="0"/>
                </a:moveTo>
                <a:lnTo>
                  <a:pt x="10103966" y="0"/>
                </a:lnTo>
                <a:lnTo>
                  <a:pt x="10103966" y="8156656"/>
                </a:lnTo>
                <a:lnTo>
                  <a:pt x="0" y="81566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96" name="Google Shape;96;g1e5fa2c605c_0_99"/>
          <p:cNvGrpSpPr/>
          <p:nvPr/>
        </p:nvGrpSpPr>
        <p:grpSpPr>
          <a:xfrm>
            <a:off x="1028700" y="618525"/>
            <a:ext cx="16140800" cy="4902467"/>
            <a:chOff x="0" y="-4172816"/>
            <a:chExt cx="21521066" cy="6536622"/>
          </a:xfrm>
        </p:grpSpPr>
        <p:sp>
          <p:nvSpPr>
            <p:cNvPr id="97" name="Google Shape;97;g1e5fa2c605c_0_99"/>
            <p:cNvSpPr txBox="1"/>
            <p:nvPr/>
          </p:nvSpPr>
          <p:spPr>
            <a:xfrm>
              <a:off x="2532266" y="-4172816"/>
              <a:ext cx="18988800" cy="123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0"/>
                <a:buFont typeface="Arial"/>
                <a:buNone/>
              </a:pPr>
              <a:r>
                <a:rPr b="1" lang="en-US" sz="6000">
                  <a:solidFill>
                    <a:srgbClr val="F8F8F8"/>
                  </a:solidFill>
                </a:rPr>
                <a:t>  </a:t>
              </a:r>
              <a:endParaRPr b="0" i="0" sz="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g1e5fa2c605c_0_99"/>
            <p:cNvSpPr txBox="1"/>
            <p:nvPr/>
          </p:nvSpPr>
          <p:spPr>
            <a:xfrm>
              <a:off x="0" y="2076406"/>
              <a:ext cx="6455700" cy="28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9" name="Google Shape;99;g1e5fa2c605c_0_99"/>
          <p:cNvSpPr/>
          <p:nvPr/>
        </p:nvSpPr>
        <p:spPr>
          <a:xfrm rot="2157222">
            <a:off x="13113423" y="-3539630"/>
            <a:ext cx="7819413" cy="6312399"/>
          </a:xfrm>
          <a:custGeom>
            <a:rect b="b" l="l" r="r" t="t"/>
            <a:pathLst>
              <a:path extrusionOk="0" h="6308438" w="7814506">
                <a:moveTo>
                  <a:pt x="0" y="0"/>
                </a:moveTo>
                <a:lnTo>
                  <a:pt x="7814506" y="0"/>
                </a:lnTo>
                <a:lnTo>
                  <a:pt x="7814506" y="6308437"/>
                </a:lnTo>
                <a:lnTo>
                  <a:pt x="0" y="630843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00" name="Google Shape;100;g1e5fa2c605c_0_99"/>
          <p:cNvSpPr/>
          <p:nvPr/>
        </p:nvSpPr>
        <p:spPr>
          <a:xfrm>
            <a:off x="1028700" y="1028700"/>
            <a:ext cx="475127" cy="489364"/>
          </a:xfrm>
          <a:custGeom>
            <a:rect b="b" l="l" r="r" t="t"/>
            <a:pathLst>
              <a:path extrusionOk="0" h="652485" w="633503">
                <a:moveTo>
                  <a:pt x="0" y="0"/>
                </a:moveTo>
                <a:lnTo>
                  <a:pt x="633503" y="0"/>
                </a:lnTo>
                <a:lnTo>
                  <a:pt x="633503" y="652485"/>
                </a:lnTo>
                <a:lnTo>
                  <a:pt x="0" y="6524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01" name="Google Shape;101;g1e5fa2c605c_0_9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35872" y="618522"/>
            <a:ext cx="1368100" cy="136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g1e5fa2c605c_0_9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840826" y="898675"/>
            <a:ext cx="12606351" cy="9220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5"/>
          <p:cNvPicPr preferRelativeResize="0"/>
          <p:nvPr/>
        </p:nvPicPr>
        <p:blipFill rotWithShape="1">
          <a:blip r:embed="rId3">
            <a:alphaModFix/>
          </a:blip>
          <a:srcRect b="7813" l="0" r="0" t="7812"/>
          <a:stretch/>
        </p:blipFill>
        <p:spPr>
          <a:xfrm>
            <a:off x="0" y="0"/>
            <a:ext cx="18288003" cy="10286999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5"/>
          <p:cNvSpPr/>
          <p:nvPr/>
        </p:nvSpPr>
        <p:spPr>
          <a:xfrm rot="543904">
            <a:off x="-940728" y="8061713"/>
            <a:ext cx="10103966" cy="8156656"/>
          </a:xfrm>
          <a:custGeom>
            <a:rect b="b" l="l" r="r" t="t"/>
            <a:pathLst>
              <a:path extrusionOk="0" h="8156656" w="10103966">
                <a:moveTo>
                  <a:pt x="0" y="0"/>
                </a:moveTo>
                <a:lnTo>
                  <a:pt x="10103966" y="0"/>
                </a:lnTo>
                <a:lnTo>
                  <a:pt x="10103966" y="8156656"/>
                </a:lnTo>
                <a:lnTo>
                  <a:pt x="0" y="81566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109" name="Google Shape;109;p5"/>
          <p:cNvGrpSpPr/>
          <p:nvPr/>
        </p:nvGrpSpPr>
        <p:grpSpPr>
          <a:xfrm>
            <a:off x="1028700" y="618525"/>
            <a:ext cx="16140799" cy="4902467"/>
            <a:chOff x="0" y="-4172816"/>
            <a:chExt cx="21521066" cy="6536622"/>
          </a:xfrm>
        </p:grpSpPr>
        <p:sp>
          <p:nvSpPr>
            <p:cNvPr id="110" name="Google Shape;110;p5"/>
            <p:cNvSpPr txBox="1"/>
            <p:nvPr/>
          </p:nvSpPr>
          <p:spPr>
            <a:xfrm>
              <a:off x="2532266" y="-4172816"/>
              <a:ext cx="18988800" cy="123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0"/>
                <a:buFont typeface="Arial"/>
                <a:buNone/>
              </a:pPr>
              <a:r>
                <a:rPr b="1" lang="en-US" sz="6000">
                  <a:solidFill>
                    <a:srgbClr val="F8F8F8"/>
                  </a:solidFill>
                </a:rPr>
                <a:t>Introduction:  </a:t>
              </a:r>
              <a:endParaRPr b="0" i="0" sz="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5"/>
            <p:cNvSpPr txBox="1"/>
            <p:nvPr/>
          </p:nvSpPr>
          <p:spPr>
            <a:xfrm>
              <a:off x="0" y="2076406"/>
              <a:ext cx="6455700" cy="28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2" name="Google Shape;112;p5"/>
          <p:cNvSpPr/>
          <p:nvPr/>
        </p:nvSpPr>
        <p:spPr>
          <a:xfrm rot="2159446">
            <a:off x="13111917" y="-3539846"/>
            <a:ext cx="7814506" cy="6308438"/>
          </a:xfrm>
          <a:custGeom>
            <a:rect b="b" l="l" r="r" t="t"/>
            <a:pathLst>
              <a:path extrusionOk="0" h="6308438" w="7814506">
                <a:moveTo>
                  <a:pt x="0" y="0"/>
                </a:moveTo>
                <a:lnTo>
                  <a:pt x="7814506" y="0"/>
                </a:lnTo>
                <a:lnTo>
                  <a:pt x="7814506" y="6308437"/>
                </a:lnTo>
                <a:lnTo>
                  <a:pt x="0" y="630843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13" name="Google Shape;113;p5"/>
          <p:cNvSpPr/>
          <p:nvPr/>
        </p:nvSpPr>
        <p:spPr>
          <a:xfrm>
            <a:off x="1028700" y="1028700"/>
            <a:ext cx="475127" cy="489363"/>
          </a:xfrm>
          <a:custGeom>
            <a:rect b="b" l="l" r="r" t="t"/>
            <a:pathLst>
              <a:path extrusionOk="0" h="652485" w="633503">
                <a:moveTo>
                  <a:pt x="0" y="0"/>
                </a:moveTo>
                <a:lnTo>
                  <a:pt x="633503" y="0"/>
                </a:lnTo>
                <a:lnTo>
                  <a:pt x="633503" y="652485"/>
                </a:lnTo>
                <a:lnTo>
                  <a:pt x="0" y="6524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14" name="Google Shape;114;p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35872" y="618522"/>
            <a:ext cx="1368100" cy="1368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5"/>
          <p:cNvSpPr txBox="1"/>
          <p:nvPr/>
        </p:nvSpPr>
        <p:spPr>
          <a:xfrm>
            <a:off x="738900" y="2557650"/>
            <a:ext cx="3833100" cy="6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</a:pPr>
            <a:r>
              <a:rPr b="1" lang="en-US" sz="2000" u="sng">
                <a:solidFill>
                  <a:schemeClr val="lt1"/>
                </a:solidFill>
              </a:rPr>
              <a:t>Eight Assets </a:t>
            </a:r>
            <a:endParaRPr b="1" sz="2000" u="sng">
              <a:solidFill>
                <a:schemeClr val="lt1"/>
              </a:solidFill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</a:pPr>
            <a:r>
              <a:rPr lang="en-US" sz="2000">
                <a:solidFill>
                  <a:schemeClr val="lt1"/>
                </a:solidFill>
              </a:rPr>
              <a:t>GLD </a:t>
            </a:r>
            <a:endParaRPr sz="2000">
              <a:solidFill>
                <a:schemeClr val="lt1"/>
              </a:solidFill>
            </a:endParaRPr>
          </a:p>
          <a:p>
            <a: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</a:pPr>
            <a:r>
              <a:rPr lang="en-US" sz="2000">
                <a:solidFill>
                  <a:schemeClr val="lt1"/>
                </a:solidFill>
              </a:rPr>
              <a:t>Inflation</a:t>
            </a:r>
            <a:endParaRPr sz="2000">
              <a:solidFill>
                <a:schemeClr val="lt1"/>
              </a:solidFill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</a:pPr>
            <a:r>
              <a:rPr lang="en-US" sz="2000">
                <a:solidFill>
                  <a:schemeClr val="lt1"/>
                </a:solidFill>
              </a:rPr>
              <a:t>VNQ</a:t>
            </a:r>
            <a:endParaRPr sz="2000">
              <a:solidFill>
                <a:schemeClr val="lt1"/>
              </a:solidFill>
            </a:endParaRPr>
          </a:p>
          <a:p>
            <a: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</a:pPr>
            <a:r>
              <a:rPr lang="en-US" sz="2000">
                <a:solidFill>
                  <a:schemeClr val="lt1"/>
                </a:solidFill>
              </a:rPr>
              <a:t> Real Estate</a:t>
            </a:r>
            <a:endParaRPr sz="2000">
              <a:solidFill>
                <a:schemeClr val="lt1"/>
              </a:solidFill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</a:pPr>
            <a:r>
              <a:rPr lang="en-US" sz="2000">
                <a:solidFill>
                  <a:schemeClr val="lt1"/>
                </a:solidFill>
              </a:rPr>
              <a:t>USO </a:t>
            </a:r>
            <a:endParaRPr sz="2000">
              <a:solidFill>
                <a:schemeClr val="lt1"/>
              </a:solidFill>
            </a:endParaRPr>
          </a:p>
          <a:p>
            <a: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</a:pPr>
            <a:r>
              <a:rPr lang="en-US" sz="2000">
                <a:solidFill>
                  <a:schemeClr val="lt1"/>
                </a:solidFill>
              </a:rPr>
              <a:t>Oil Commodity</a:t>
            </a:r>
            <a:endParaRPr sz="2000">
              <a:solidFill>
                <a:schemeClr val="lt1"/>
              </a:solidFill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</a:pPr>
            <a:r>
              <a:rPr lang="en-US" sz="2000">
                <a:solidFill>
                  <a:schemeClr val="lt1"/>
                </a:solidFill>
              </a:rPr>
              <a:t>K </a:t>
            </a:r>
            <a:endParaRPr sz="2000">
              <a:solidFill>
                <a:schemeClr val="lt1"/>
              </a:solidFill>
            </a:endParaRPr>
          </a:p>
          <a:p>
            <a: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</a:pPr>
            <a:r>
              <a:rPr lang="en-US" sz="2000">
                <a:solidFill>
                  <a:schemeClr val="lt1"/>
                </a:solidFill>
              </a:rPr>
              <a:t>Consumer Staple</a:t>
            </a:r>
            <a:endParaRPr sz="2000">
              <a:solidFill>
                <a:schemeClr val="lt1"/>
              </a:solidFill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</a:pPr>
            <a:r>
              <a:rPr lang="en-US" sz="2000">
                <a:solidFill>
                  <a:schemeClr val="lt1"/>
                </a:solidFill>
              </a:rPr>
              <a:t>AAPL </a:t>
            </a:r>
            <a:endParaRPr sz="2000">
              <a:solidFill>
                <a:schemeClr val="lt1"/>
              </a:solidFill>
            </a:endParaRPr>
          </a:p>
          <a:p>
            <a: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</a:pPr>
            <a:r>
              <a:rPr lang="en-US" sz="2000">
                <a:solidFill>
                  <a:schemeClr val="lt1"/>
                </a:solidFill>
              </a:rPr>
              <a:t>Market Leader</a:t>
            </a:r>
            <a:endParaRPr sz="2000">
              <a:solidFill>
                <a:schemeClr val="lt1"/>
              </a:solidFill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</a:pPr>
            <a:r>
              <a:rPr lang="en-US" sz="2000">
                <a:solidFill>
                  <a:schemeClr val="lt1"/>
                </a:solidFill>
              </a:rPr>
              <a:t>TSLA </a:t>
            </a:r>
            <a:endParaRPr sz="2000">
              <a:solidFill>
                <a:schemeClr val="lt1"/>
              </a:solidFill>
            </a:endParaRPr>
          </a:p>
          <a:p>
            <a: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</a:pPr>
            <a:r>
              <a:rPr lang="en-US" sz="2000">
                <a:solidFill>
                  <a:schemeClr val="lt1"/>
                </a:solidFill>
              </a:rPr>
              <a:t>Growth Stock</a:t>
            </a:r>
            <a:endParaRPr sz="2000">
              <a:solidFill>
                <a:schemeClr val="lt1"/>
              </a:solidFill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</a:pPr>
            <a:r>
              <a:rPr lang="en-US" sz="2000">
                <a:solidFill>
                  <a:schemeClr val="lt1"/>
                </a:solidFill>
              </a:rPr>
              <a:t>AGG Investment Grade Bonds</a:t>
            </a:r>
            <a:endParaRPr sz="2000">
              <a:solidFill>
                <a:schemeClr val="lt1"/>
              </a:solidFill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</a:pPr>
            <a:r>
              <a:rPr lang="en-US" sz="2000">
                <a:solidFill>
                  <a:schemeClr val="lt1"/>
                </a:solidFill>
              </a:rPr>
              <a:t>JNK </a:t>
            </a:r>
            <a:endParaRPr sz="2000">
              <a:solidFill>
                <a:schemeClr val="lt1"/>
              </a:solidFill>
            </a:endParaRPr>
          </a:p>
          <a:p>
            <a: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</a:pPr>
            <a:r>
              <a:rPr lang="en-US" sz="2000">
                <a:solidFill>
                  <a:schemeClr val="lt1"/>
                </a:solidFill>
              </a:rPr>
              <a:t>High Yield Bonds</a:t>
            </a:r>
            <a:endParaRPr sz="2000">
              <a:solidFill>
                <a:schemeClr val="lt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5"/>
          <p:cNvSpPr txBox="1"/>
          <p:nvPr/>
        </p:nvSpPr>
        <p:spPr>
          <a:xfrm>
            <a:off x="851925" y="7779350"/>
            <a:ext cx="154980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3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GOAL: </a:t>
            </a:r>
            <a:r>
              <a:rPr b="1" lang="en-US" sz="3400">
                <a:solidFill>
                  <a:schemeClr val="lt1"/>
                </a:solidFill>
              </a:rPr>
              <a:t>Determine the efficacy of our Portfolio’s Buy/Sell signal utilizing </a:t>
            </a:r>
            <a:endParaRPr b="1" sz="3400">
              <a:solidFill>
                <a:schemeClr val="lt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400">
                <a:solidFill>
                  <a:schemeClr val="lt1"/>
                </a:solidFill>
              </a:rPr>
              <a:t>Machine Learning</a:t>
            </a:r>
            <a:endParaRPr b="1" sz="3400">
              <a:solidFill>
                <a:schemeClr val="lt1"/>
              </a:solidFill>
            </a:endParaRPr>
          </a:p>
        </p:txBody>
      </p:sp>
      <p:sp>
        <p:nvSpPr>
          <p:cNvPr id="117" name="Google Shape;117;p5"/>
          <p:cNvSpPr txBox="1"/>
          <p:nvPr/>
        </p:nvSpPr>
        <p:spPr>
          <a:xfrm>
            <a:off x="10637575" y="2557650"/>
            <a:ext cx="6979200" cy="38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Char char="●"/>
            </a:pPr>
            <a:r>
              <a:rPr b="1" lang="en-US" sz="2700" u="sng">
                <a:solidFill>
                  <a:schemeClr val="lt1"/>
                </a:solidFill>
              </a:rPr>
              <a:t>Two Categories of  Indicators: </a:t>
            </a:r>
            <a:endParaRPr b="1" sz="2700" u="sng">
              <a:solidFill>
                <a:schemeClr val="lt1"/>
              </a:solidFill>
            </a:endParaRPr>
          </a:p>
          <a:p>
            <a:pPr indent="-4000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Char char="○"/>
            </a:pPr>
            <a:r>
              <a:rPr lang="en-US" sz="2700">
                <a:solidFill>
                  <a:schemeClr val="lt1"/>
                </a:solidFill>
              </a:rPr>
              <a:t>Technical Indicators</a:t>
            </a:r>
            <a:endParaRPr sz="2700">
              <a:solidFill>
                <a:schemeClr val="lt1"/>
              </a:solidFill>
            </a:endParaRPr>
          </a:p>
          <a:p>
            <a:pPr indent="-4000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Char char="○"/>
            </a:pPr>
            <a:r>
              <a:rPr lang="en-US" sz="2700">
                <a:solidFill>
                  <a:schemeClr val="lt1"/>
                </a:solidFill>
              </a:rPr>
              <a:t>Macro Indicators </a:t>
            </a:r>
            <a:endParaRPr sz="2700">
              <a:solidFill>
                <a:schemeClr val="lt1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</a:endParaRPr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Char char="●"/>
            </a:pPr>
            <a:r>
              <a:rPr b="1" lang="en-US" sz="2700" u="sng">
                <a:solidFill>
                  <a:schemeClr val="lt1"/>
                </a:solidFill>
              </a:rPr>
              <a:t>Four Predicted Machine Learning Models:</a:t>
            </a:r>
            <a:endParaRPr b="1" sz="2700" u="sng">
              <a:solidFill>
                <a:schemeClr val="lt1"/>
              </a:solidFill>
            </a:endParaRPr>
          </a:p>
          <a:p>
            <a:pPr indent="-4000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Char char="○"/>
            </a:pPr>
            <a:r>
              <a:rPr lang="en-US" sz="2700">
                <a:solidFill>
                  <a:schemeClr val="lt1"/>
                </a:solidFill>
              </a:rPr>
              <a:t>Random Forest </a:t>
            </a:r>
            <a:endParaRPr sz="2700">
              <a:solidFill>
                <a:schemeClr val="lt1"/>
              </a:solidFill>
            </a:endParaRPr>
          </a:p>
          <a:p>
            <a:pPr indent="-4000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Char char="○"/>
            </a:pPr>
            <a:r>
              <a:rPr lang="en-US" sz="2700">
                <a:solidFill>
                  <a:schemeClr val="lt1"/>
                </a:solidFill>
              </a:rPr>
              <a:t>Logistic Regression </a:t>
            </a:r>
            <a:endParaRPr sz="2700">
              <a:solidFill>
                <a:schemeClr val="lt1"/>
              </a:solidFill>
            </a:endParaRPr>
          </a:p>
          <a:p>
            <a:pPr indent="-4000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Char char="○"/>
            </a:pPr>
            <a:r>
              <a:rPr lang="en-US" sz="2700">
                <a:solidFill>
                  <a:schemeClr val="lt1"/>
                </a:solidFill>
              </a:rPr>
              <a:t>Neural Network </a:t>
            </a:r>
            <a:endParaRPr sz="2700">
              <a:solidFill>
                <a:schemeClr val="lt1"/>
              </a:solidFill>
            </a:endParaRPr>
          </a:p>
          <a:p>
            <a:pPr indent="-4000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Char char="○"/>
            </a:pPr>
            <a:r>
              <a:rPr lang="en-US" sz="2700">
                <a:solidFill>
                  <a:schemeClr val="lt1"/>
                </a:solidFill>
              </a:rPr>
              <a:t>XGBoost</a:t>
            </a:r>
            <a:endParaRPr sz="27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5"/>
          <p:cNvSpPr txBox="1"/>
          <p:nvPr/>
        </p:nvSpPr>
        <p:spPr>
          <a:xfrm>
            <a:off x="4572000" y="3804450"/>
            <a:ext cx="5640600" cy="26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0005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Char char="●"/>
            </a:pPr>
            <a:r>
              <a:rPr b="1" lang="en-US" sz="2700" u="sng">
                <a:solidFill>
                  <a:schemeClr val="lt1"/>
                </a:solidFill>
              </a:rPr>
              <a:t>Two Portfolio Options</a:t>
            </a:r>
            <a:endParaRPr b="1" sz="2700" u="sng">
              <a:solidFill>
                <a:schemeClr val="lt1"/>
              </a:solidFill>
            </a:endParaRPr>
          </a:p>
          <a:p>
            <a:pPr indent="-4000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Char char="○"/>
            </a:pPr>
            <a:r>
              <a:rPr lang="en-US" sz="2700">
                <a:solidFill>
                  <a:schemeClr val="lt1"/>
                </a:solidFill>
              </a:rPr>
              <a:t>Sharpe Portfolio</a:t>
            </a:r>
            <a:endParaRPr sz="2700">
              <a:solidFill>
                <a:schemeClr val="lt1"/>
              </a:solidFill>
            </a:endParaRPr>
          </a:p>
          <a:p>
            <a:pPr indent="-4000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Char char="○"/>
            </a:pPr>
            <a:r>
              <a:rPr lang="en-US" sz="2700">
                <a:solidFill>
                  <a:schemeClr val="lt1"/>
                </a:solidFill>
              </a:rPr>
              <a:t>Minimum Volatility (Low Risk)</a:t>
            </a:r>
            <a:endParaRPr sz="2700">
              <a:solidFill>
                <a:schemeClr val="lt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g1e5fa2c605c_0_119"/>
          <p:cNvPicPr preferRelativeResize="0"/>
          <p:nvPr/>
        </p:nvPicPr>
        <p:blipFill rotWithShape="1">
          <a:blip r:embed="rId3">
            <a:alphaModFix/>
          </a:blip>
          <a:srcRect b="7813" l="0" r="0" t="7813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g1e5fa2c605c_0_119"/>
          <p:cNvSpPr/>
          <p:nvPr/>
        </p:nvSpPr>
        <p:spPr>
          <a:xfrm rot="543719">
            <a:off x="-940456" y="8061466"/>
            <a:ext cx="10103777" cy="8156503"/>
          </a:xfrm>
          <a:custGeom>
            <a:rect b="b" l="l" r="r" t="t"/>
            <a:pathLst>
              <a:path extrusionOk="0" h="8156656" w="10103966">
                <a:moveTo>
                  <a:pt x="0" y="0"/>
                </a:moveTo>
                <a:lnTo>
                  <a:pt x="10103966" y="0"/>
                </a:lnTo>
                <a:lnTo>
                  <a:pt x="10103966" y="8156656"/>
                </a:lnTo>
                <a:lnTo>
                  <a:pt x="0" y="81566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125" name="Google Shape;125;g1e5fa2c605c_0_119"/>
          <p:cNvGrpSpPr/>
          <p:nvPr/>
        </p:nvGrpSpPr>
        <p:grpSpPr>
          <a:xfrm>
            <a:off x="1028700" y="618525"/>
            <a:ext cx="16140800" cy="4902467"/>
            <a:chOff x="0" y="-4172816"/>
            <a:chExt cx="21521066" cy="6536622"/>
          </a:xfrm>
        </p:grpSpPr>
        <p:sp>
          <p:nvSpPr>
            <p:cNvPr id="126" name="Google Shape;126;g1e5fa2c605c_0_119"/>
            <p:cNvSpPr txBox="1"/>
            <p:nvPr/>
          </p:nvSpPr>
          <p:spPr>
            <a:xfrm>
              <a:off x="2532266" y="-4172816"/>
              <a:ext cx="18988800" cy="123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0"/>
                <a:buFont typeface="Arial"/>
                <a:buNone/>
              </a:pPr>
              <a:r>
                <a:rPr b="1" lang="en-US" sz="6000">
                  <a:solidFill>
                    <a:srgbClr val="F8F8F8"/>
                  </a:solidFill>
                </a:rPr>
                <a:t>Efficient Frontier 1.0</a:t>
              </a:r>
              <a:endParaRPr b="0" i="0" sz="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g1e5fa2c605c_0_119"/>
            <p:cNvSpPr txBox="1"/>
            <p:nvPr/>
          </p:nvSpPr>
          <p:spPr>
            <a:xfrm>
              <a:off x="0" y="2076406"/>
              <a:ext cx="6455700" cy="28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8" name="Google Shape;128;g1e5fa2c605c_0_119"/>
          <p:cNvSpPr/>
          <p:nvPr/>
        </p:nvSpPr>
        <p:spPr>
          <a:xfrm rot="2157222">
            <a:off x="13113423" y="-3539630"/>
            <a:ext cx="7819413" cy="6312399"/>
          </a:xfrm>
          <a:custGeom>
            <a:rect b="b" l="l" r="r" t="t"/>
            <a:pathLst>
              <a:path extrusionOk="0" h="6308438" w="7814506">
                <a:moveTo>
                  <a:pt x="0" y="0"/>
                </a:moveTo>
                <a:lnTo>
                  <a:pt x="7814506" y="0"/>
                </a:lnTo>
                <a:lnTo>
                  <a:pt x="7814506" y="6308437"/>
                </a:lnTo>
                <a:lnTo>
                  <a:pt x="0" y="630843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29" name="Google Shape;129;g1e5fa2c605c_0_119"/>
          <p:cNvSpPr/>
          <p:nvPr/>
        </p:nvSpPr>
        <p:spPr>
          <a:xfrm>
            <a:off x="1028700" y="1028700"/>
            <a:ext cx="475127" cy="489364"/>
          </a:xfrm>
          <a:custGeom>
            <a:rect b="b" l="l" r="r" t="t"/>
            <a:pathLst>
              <a:path extrusionOk="0" h="652485" w="633503">
                <a:moveTo>
                  <a:pt x="0" y="0"/>
                </a:moveTo>
                <a:lnTo>
                  <a:pt x="633503" y="0"/>
                </a:lnTo>
                <a:lnTo>
                  <a:pt x="633503" y="652485"/>
                </a:lnTo>
                <a:lnTo>
                  <a:pt x="0" y="6524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30" name="Google Shape;130;g1e5fa2c605c_0_11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35872" y="618522"/>
            <a:ext cx="1368100" cy="136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g1e5fa2c605c_0_1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0015726" y="2692263"/>
            <a:ext cx="8062649" cy="4902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g1e5fa2c605c_0_11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935876" y="2250375"/>
            <a:ext cx="8633175" cy="637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g1e5fa2c605c_0_49"/>
          <p:cNvPicPr preferRelativeResize="0"/>
          <p:nvPr/>
        </p:nvPicPr>
        <p:blipFill rotWithShape="1">
          <a:blip r:embed="rId3">
            <a:alphaModFix/>
          </a:blip>
          <a:srcRect b="7813" l="0" r="0" t="7813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g1e5fa2c605c_0_49"/>
          <p:cNvSpPr/>
          <p:nvPr/>
        </p:nvSpPr>
        <p:spPr>
          <a:xfrm rot="543719">
            <a:off x="-940456" y="8061466"/>
            <a:ext cx="10103777" cy="8156503"/>
          </a:xfrm>
          <a:custGeom>
            <a:rect b="b" l="l" r="r" t="t"/>
            <a:pathLst>
              <a:path extrusionOk="0" h="8156656" w="10103966">
                <a:moveTo>
                  <a:pt x="0" y="0"/>
                </a:moveTo>
                <a:lnTo>
                  <a:pt x="10103966" y="0"/>
                </a:lnTo>
                <a:lnTo>
                  <a:pt x="10103966" y="8156656"/>
                </a:lnTo>
                <a:lnTo>
                  <a:pt x="0" y="81566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139" name="Google Shape;139;g1e5fa2c605c_0_49"/>
          <p:cNvGrpSpPr/>
          <p:nvPr/>
        </p:nvGrpSpPr>
        <p:grpSpPr>
          <a:xfrm>
            <a:off x="1028700" y="618525"/>
            <a:ext cx="16140800" cy="4902467"/>
            <a:chOff x="0" y="-4172816"/>
            <a:chExt cx="21521066" cy="6536622"/>
          </a:xfrm>
        </p:grpSpPr>
        <p:sp>
          <p:nvSpPr>
            <p:cNvPr id="140" name="Google Shape;140;g1e5fa2c605c_0_49"/>
            <p:cNvSpPr txBox="1"/>
            <p:nvPr/>
          </p:nvSpPr>
          <p:spPr>
            <a:xfrm>
              <a:off x="2532266" y="-4172816"/>
              <a:ext cx="18988800" cy="123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0"/>
                <a:buFont typeface="Arial"/>
                <a:buNone/>
              </a:pPr>
              <a:r>
                <a:rPr b="1" lang="en-US" sz="6000">
                  <a:solidFill>
                    <a:srgbClr val="F8F8F8"/>
                  </a:solidFill>
                </a:rPr>
                <a:t>Efficient Frontier 2.0</a:t>
              </a:r>
              <a:endParaRPr b="0" i="0" sz="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g1e5fa2c605c_0_49"/>
            <p:cNvSpPr txBox="1"/>
            <p:nvPr/>
          </p:nvSpPr>
          <p:spPr>
            <a:xfrm>
              <a:off x="0" y="2076406"/>
              <a:ext cx="6455700" cy="28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2" name="Google Shape;142;g1e5fa2c605c_0_49"/>
          <p:cNvSpPr/>
          <p:nvPr/>
        </p:nvSpPr>
        <p:spPr>
          <a:xfrm rot="2157222">
            <a:off x="13113423" y="-3539630"/>
            <a:ext cx="7819413" cy="6312399"/>
          </a:xfrm>
          <a:custGeom>
            <a:rect b="b" l="l" r="r" t="t"/>
            <a:pathLst>
              <a:path extrusionOk="0" h="6308438" w="7814506">
                <a:moveTo>
                  <a:pt x="0" y="0"/>
                </a:moveTo>
                <a:lnTo>
                  <a:pt x="7814506" y="0"/>
                </a:lnTo>
                <a:lnTo>
                  <a:pt x="7814506" y="6308437"/>
                </a:lnTo>
                <a:lnTo>
                  <a:pt x="0" y="630843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3" name="Google Shape;143;g1e5fa2c605c_0_49"/>
          <p:cNvSpPr/>
          <p:nvPr/>
        </p:nvSpPr>
        <p:spPr>
          <a:xfrm>
            <a:off x="1028700" y="1028700"/>
            <a:ext cx="475127" cy="489364"/>
          </a:xfrm>
          <a:custGeom>
            <a:rect b="b" l="l" r="r" t="t"/>
            <a:pathLst>
              <a:path extrusionOk="0" h="652485" w="633503">
                <a:moveTo>
                  <a:pt x="0" y="0"/>
                </a:moveTo>
                <a:lnTo>
                  <a:pt x="633503" y="0"/>
                </a:lnTo>
                <a:lnTo>
                  <a:pt x="633503" y="652485"/>
                </a:lnTo>
                <a:lnTo>
                  <a:pt x="0" y="6524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44" name="Google Shape;144;g1e5fa2c605c_0_4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35872" y="618522"/>
            <a:ext cx="1368100" cy="136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g1e5fa2c605c_0_4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36962" y="2384588"/>
            <a:ext cx="9105649" cy="6741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g1e5fa2c605c_0_4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9853625" y="3029375"/>
            <a:ext cx="8158174" cy="4228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g2578161e3dc_0_82"/>
          <p:cNvPicPr preferRelativeResize="0"/>
          <p:nvPr/>
        </p:nvPicPr>
        <p:blipFill rotWithShape="1">
          <a:blip r:embed="rId3">
            <a:alphaModFix/>
          </a:blip>
          <a:srcRect b="7813" l="0" r="0" t="7812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g2578161e3dc_0_82"/>
          <p:cNvSpPr/>
          <p:nvPr/>
        </p:nvSpPr>
        <p:spPr>
          <a:xfrm rot="543719">
            <a:off x="-940456" y="8061466"/>
            <a:ext cx="10103777" cy="8156503"/>
          </a:xfrm>
          <a:custGeom>
            <a:rect b="b" l="l" r="r" t="t"/>
            <a:pathLst>
              <a:path extrusionOk="0" h="8156656" w="10103966">
                <a:moveTo>
                  <a:pt x="0" y="0"/>
                </a:moveTo>
                <a:lnTo>
                  <a:pt x="10103966" y="0"/>
                </a:lnTo>
                <a:lnTo>
                  <a:pt x="10103966" y="8156656"/>
                </a:lnTo>
                <a:lnTo>
                  <a:pt x="0" y="81566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3" name="Google Shape;153;g2578161e3dc_0_82"/>
          <p:cNvSpPr txBox="1"/>
          <p:nvPr/>
        </p:nvSpPr>
        <p:spPr>
          <a:xfrm>
            <a:off x="3048350" y="815318"/>
            <a:ext cx="6165000" cy="20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n-US" sz="4000" u="none" cap="none" strike="noStrike">
                <a:solidFill>
                  <a:srgbClr val="F8F8F8"/>
                </a:solidFill>
                <a:latin typeface="Arial"/>
                <a:ea typeface="Arial"/>
                <a:cs typeface="Arial"/>
                <a:sym typeface="Arial"/>
              </a:rPr>
              <a:t>Data Preparation &amp; Model Training Process o</a:t>
            </a:r>
            <a:r>
              <a:rPr b="1" lang="en-US" sz="4000">
                <a:solidFill>
                  <a:srgbClr val="F8F8F8"/>
                </a:solidFill>
              </a:rPr>
              <a:t>f new dataset</a:t>
            </a:r>
            <a:endParaRPr b="0" i="0" sz="4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g2578161e3dc_0_82"/>
          <p:cNvSpPr/>
          <p:nvPr/>
        </p:nvSpPr>
        <p:spPr>
          <a:xfrm rot="2157222">
            <a:off x="13113423" y="-3539630"/>
            <a:ext cx="7819413" cy="6312399"/>
          </a:xfrm>
          <a:custGeom>
            <a:rect b="b" l="l" r="r" t="t"/>
            <a:pathLst>
              <a:path extrusionOk="0" h="6308438" w="7814506">
                <a:moveTo>
                  <a:pt x="0" y="0"/>
                </a:moveTo>
                <a:lnTo>
                  <a:pt x="7814506" y="0"/>
                </a:lnTo>
                <a:lnTo>
                  <a:pt x="7814506" y="6308437"/>
                </a:lnTo>
                <a:lnTo>
                  <a:pt x="0" y="630843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5" name="Google Shape;155;g2578161e3dc_0_82"/>
          <p:cNvSpPr/>
          <p:nvPr/>
        </p:nvSpPr>
        <p:spPr>
          <a:xfrm>
            <a:off x="1028700" y="1028700"/>
            <a:ext cx="475127" cy="489364"/>
          </a:xfrm>
          <a:custGeom>
            <a:rect b="b" l="l" r="r" t="t"/>
            <a:pathLst>
              <a:path extrusionOk="0" h="652485" w="633503">
                <a:moveTo>
                  <a:pt x="0" y="0"/>
                </a:moveTo>
                <a:lnTo>
                  <a:pt x="633503" y="0"/>
                </a:lnTo>
                <a:lnTo>
                  <a:pt x="633503" y="652485"/>
                </a:lnTo>
                <a:lnTo>
                  <a:pt x="0" y="6524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56" name="Google Shape;156;g2578161e3dc_0_8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35872" y="618522"/>
            <a:ext cx="1368100" cy="136810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g2578161e3dc_0_82"/>
          <p:cNvSpPr txBox="1"/>
          <p:nvPr/>
        </p:nvSpPr>
        <p:spPr>
          <a:xfrm>
            <a:off x="849700" y="2386388"/>
            <a:ext cx="815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8" name="Google Shape;158;g2578161e3dc_0_8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844200" y="3654900"/>
            <a:ext cx="6165000" cy="3661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g2578161e3dc_0_82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0159000" y="3654901"/>
            <a:ext cx="6165000" cy="3661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g2578161e3dc_0_82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2851950" y="8337675"/>
            <a:ext cx="12584101" cy="151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g25798f107fc_4_10"/>
          <p:cNvPicPr preferRelativeResize="0"/>
          <p:nvPr/>
        </p:nvPicPr>
        <p:blipFill rotWithShape="1">
          <a:blip r:embed="rId3">
            <a:alphaModFix/>
          </a:blip>
          <a:srcRect b="7813" l="0" r="0" t="7812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g25798f107fc_4_10"/>
          <p:cNvSpPr/>
          <p:nvPr/>
        </p:nvSpPr>
        <p:spPr>
          <a:xfrm rot="543719">
            <a:off x="-940456" y="8061466"/>
            <a:ext cx="10103777" cy="8156503"/>
          </a:xfrm>
          <a:custGeom>
            <a:rect b="b" l="l" r="r" t="t"/>
            <a:pathLst>
              <a:path extrusionOk="0" h="8156656" w="10103966">
                <a:moveTo>
                  <a:pt x="0" y="0"/>
                </a:moveTo>
                <a:lnTo>
                  <a:pt x="10103966" y="0"/>
                </a:lnTo>
                <a:lnTo>
                  <a:pt x="10103966" y="8156656"/>
                </a:lnTo>
                <a:lnTo>
                  <a:pt x="0" y="81566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7" name="Google Shape;167;g25798f107fc_4_10"/>
          <p:cNvSpPr txBox="1"/>
          <p:nvPr/>
        </p:nvSpPr>
        <p:spPr>
          <a:xfrm>
            <a:off x="3048350" y="815318"/>
            <a:ext cx="6165000" cy="13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b="1" lang="en-US" sz="4000">
                <a:solidFill>
                  <a:srgbClr val="F8F8F8"/>
                </a:solidFill>
              </a:rPr>
              <a:t>Data Preparation: Sharpe Ratio</a:t>
            </a:r>
            <a:endParaRPr b="1" sz="4000">
              <a:solidFill>
                <a:srgbClr val="F8F8F8"/>
              </a:solidFill>
            </a:endParaRPr>
          </a:p>
        </p:txBody>
      </p:sp>
      <p:sp>
        <p:nvSpPr>
          <p:cNvPr id="168" name="Google Shape;168;g25798f107fc_4_10"/>
          <p:cNvSpPr/>
          <p:nvPr/>
        </p:nvSpPr>
        <p:spPr>
          <a:xfrm rot="2157222">
            <a:off x="13190998" y="-3539630"/>
            <a:ext cx="7819413" cy="6312399"/>
          </a:xfrm>
          <a:custGeom>
            <a:rect b="b" l="l" r="r" t="t"/>
            <a:pathLst>
              <a:path extrusionOk="0" h="6308438" w="7814506">
                <a:moveTo>
                  <a:pt x="0" y="0"/>
                </a:moveTo>
                <a:lnTo>
                  <a:pt x="7814506" y="0"/>
                </a:lnTo>
                <a:lnTo>
                  <a:pt x="7814506" y="6308437"/>
                </a:lnTo>
                <a:lnTo>
                  <a:pt x="0" y="630843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9" name="Google Shape;169;g25798f107fc_4_10"/>
          <p:cNvSpPr/>
          <p:nvPr/>
        </p:nvSpPr>
        <p:spPr>
          <a:xfrm>
            <a:off x="1028700" y="1028700"/>
            <a:ext cx="475127" cy="489364"/>
          </a:xfrm>
          <a:custGeom>
            <a:rect b="b" l="l" r="r" t="t"/>
            <a:pathLst>
              <a:path extrusionOk="0" h="652485" w="633503">
                <a:moveTo>
                  <a:pt x="0" y="0"/>
                </a:moveTo>
                <a:lnTo>
                  <a:pt x="633503" y="0"/>
                </a:lnTo>
                <a:lnTo>
                  <a:pt x="633503" y="652485"/>
                </a:lnTo>
                <a:lnTo>
                  <a:pt x="0" y="6524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70" name="Google Shape;170;g25798f107fc_4_1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35872" y="618522"/>
            <a:ext cx="1368100" cy="13681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g25798f107fc_4_10"/>
          <p:cNvSpPr txBox="1"/>
          <p:nvPr/>
        </p:nvSpPr>
        <p:spPr>
          <a:xfrm>
            <a:off x="945925" y="2464750"/>
            <a:ext cx="815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2" name="Google Shape;172;g25798f107fc_4_10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3089000" y="1028700"/>
            <a:ext cx="4267200" cy="19371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g25798f107fc_4_1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497983" y="4478825"/>
            <a:ext cx="15292034" cy="2826025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g25798f107fc_4_10"/>
          <p:cNvSpPr/>
          <p:nvPr/>
        </p:nvSpPr>
        <p:spPr>
          <a:xfrm>
            <a:off x="2912775" y="4478838"/>
            <a:ext cx="11740200" cy="28260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5" name="Google Shape;175;g25798f107fc_4_10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6263635" y="1576275"/>
            <a:ext cx="3665466" cy="21771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6" name="Google Shape;176;g25798f107fc_4_10"/>
          <p:cNvCxnSpPr/>
          <p:nvPr/>
        </p:nvCxnSpPr>
        <p:spPr>
          <a:xfrm flipH="1">
            <a:off x="7176725" y="3856400"/>
            <a:ext cx="936900" cy="5928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7" name="Google Shape;177;g25798f107fc_4_10"/>
          <p:cNvSpPr/>
          <p:nvPr/>
        </p:nvSpPr>
        <p:spPr>
          <a:xfrm>
            <a:off x="14691200" y="4487375"/>
            <a:ext cx="1567800" cy="2829900"/>
          </a:xfrm>
          <a:prstGeom prst="rect">
            <a:avLst/>
          </a:prstGeom>
          <a:noFill/>
          <a:ln cap="flat" cmpd="sng" w="2857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78" name="Google Shape;178;g25798f107fc_4_10"/>
          <p:cNvCxnSpPr>
            <a:endCxn id="177" idx="0"/>
          </p:cNvCxnSpPr>
          <p:nvPr/>
        </p:nvCxnSpPr>
        <p:spPr>
          <a:xfrm>
            <a:off x="15284000" y="3034175"/>
            <a:ext cx="191100" cy="1453200"/>
          </a:xfrm>
          <a:prstGeom prst="straightConnector1">
            <a:avLst/>
          </a:prstGeom>
          <a:noFill/>
          <a:ln cap="flat" cmpd="sng" w="38100">
            <a:solidFill>
              <a:srgbClr val="00FF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9" name="Google Shape;179;g25798f107fc_4_10"/>
          <p:cNvSpPr/>
          <p:nvPr/>
        </p:nvSpPr>
        <p:spPr>
          <a:xfrm>
            <a:off x="16259100" y="4506500"/>
            <a:ext cx="531000" cy="2826000"/>
          </a:xfrm>
          <a:prstGeom prst="rect">
            <a:avLst/>
          </a:prstGeom>
          <a:noFill/>
          <a:ln cap="flat" cmpd="sng" w="381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g25798f107fc_4_10"/>
          <p:cNvSpPr txBox="1"/>
          <p:nvPr/>
        </p:nvSpPr>
        <p:spPr>
          <a:xfrm>
            <a:off x="10484625" y="8043850"/>
            <a:ext cx="3665400" cy="160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Signal is based on the the percentage change for each asset, and multiplied by each respected weight (determined by the Modern </a:t>
            </a:r>
            <a:r>
              <a:rPr b="1" lang="en-US" sz="1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Portfolio</a:t>
            </a:r>
            <a:r>
              <a:rPr b="1" lang="en-US" sz="1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Theory). Assets were then totaled: </a:t>
            </a:r>
            <a:endParaRPr b="1" sz="1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libri"/>
              <a:buChar char="●"/>
            </a:pPr>
            <a:r>
              <a:rPr b="1" lang="en-US" sz="1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% Change &gt; 0 = BUY</a:t>
            </a:r>
            <a:endParaRPr b="1" sz="1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libri"/>
              <a:buChar char="●"/>
            </a:pPr>
            <a:r>
              <a:rPr b="1" lang="en-US" sz="1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% Change &lt;= 0 = SELL</a:t>
            </a:r>
            <a:endParaRPr b="1" sz="1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81" name="Google Shape;181;g25798f107fc_4_10"/>
          <p:cNvCxnSpPr>
            <a:endCxn id="179" idx="2"/>
          </p:cNvCxnSpPr>
          <p:nvPr/>
        </p:nvCxnSpPr>
        <p:spPr>
          <a:xfrm flipH="1" rot="10800000">
            <a:off x="13773300" y="7332500"/>
            <a:ext cx="2751300" cy="845100"/>
          </a:xfrm>
          <a:prstGeom prst="straightConnector1">
            <a:avLst/>
          </a:prstGeom>
          <a:noFill/>
          <a:ln cap="flat" cmpd="sng" w="38100">
            <a:solidFill>
              <a:srgbClr val="FFFF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g1e5fa2c605c_0_69"/>
          <p:cNvPicPr preferRelativeResize="0"/>
          <p:nvPr/>
        </p:nvPicPr>
        <p:blipFill rotWithShape="1">
          <a:blip r:embed="rId3">
            <a:alphaModFix/>
          </a:blip>
          <a:srcRect b="7813" l="0" r="0" t="7813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g1e5fa2c605c_0_69"/>
          <p:cNvSpPr/>
          <p:nvPr/>
        </p:nvSpPr>
        <p:spPr>
          <a:xfrm rot="543719">
            <a:off x="-940456" y="8061466"/>
            <a:ext cx="10103777" cy="8156503"/>
          </a:xfrm>
          <a:custGeom>
            <a:rect b="b" l="l" r="r" t="t"/>
            <a:pathLst>
              <a:path extrusionOk="0" h="8156656" w="10103966">
                <a:moveTo>
                  <a:pt x="0" y="0"/>
                </a:moveTo>
                <a:lnTo>
                  <a:pt x="10103966" y="0"/>
                </a:lnTo>
                <a:lnTo>
                  <a:pt x="10103966" y="8156656"/>
                </a:lnTo>
                <a:lnTo>
                  <a:pt x="0" y="81566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8" name="Google Shape;188;g1e5fa2c605c_0_69"/>
          <p:cNvSpPr txBox="1"/>
          <p:nvPr/>
        </p:nvSpPr>
        <p:spPr>
          <a:xfrm>
            <a:off x="3048350" y="815318"/>
            <a:ext cx="6165000" cy="20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b="1" lang="en-US" sz="4000">
                <a:solidFill>
                  <a:srgbClr val="F8F8F8"/>
                </a:solidFill>
              </a:rPr>
              <a:t>Data Preparation: Minimum Volatility Portfolio</a:t>
            </a:r>
            <a:endParaRPr b="1" sz="4000">
              <a:solidFill>
                <a:srgbClr val="F8F8F8"/>
              </a:solidFill>
            </a:endParaRPr>
          </a:p>
        </p:txBody>
      </p:sp>
      <p:sp>
        <p:nvSpPr>
          <p:cNvPr id="189" name="Google Shape;189;g1e5fa2c605c_0_69"/>
          <p:cNvSpPr/>
          <p:nvPr/>
        </p:nvSpPr>
        <p:spPr>
          <a:xfrm rot="2157222">
            <a:off x="13190998" y="-3539630"/>
            <a:ext cx="7819413" cy="6312399"/>
          </a:xfrm>
          <a:custGeom>
            <a:rect b="b" l="l" r="r" t="t"/>
            <a:pathLst>
              <a:path extrusionOk="0" h="6308438" w="7814506">
                <a:moveTo>
                  <a:pt x="0" y="0"/>
                </a:moveTo>
                <a:lnTo>
                  <a:pt x="7814506" y="0"/>
                </a:lnTo>
                <a:lnTo>
                  <a:pt x="7814506" y="6308437"/>
                </a:lnTo>
                <a:lnTo>
                  <a:pt x="0" y="630843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90" name="Google Shape;190;g1e5fa2c605c_0_69"/>
          <p:cNvSpPr/>
          <p:nvPr/>
        </p:nvSpPr>
        <p:spPr>
          <a:xfrm>
            <a:off x="1028700" y="1028700"/>
            <a:ext cx="475127" cy="489364"/>
          </a:xfrm>
          <a:custGeom>
            <a:rect b="b" l="l" r="r" t="t"/>
            <a:pathLst>
              <a:path extrusionOk="0" h="652485" w="633503">
                <a:moveTo>
                  <a:pt x="0" y="0"/>
                </a:moveTo>
                <a:lnTo>
                  <a:pt x="633503" y="0"/>
                </a:lnTo>
                <a:lnTo>
                  <a:pt x="633503" y="652485"/>
                </a:lnTo>
                <a:lnTo>
                  <a:pt x="0" y="6524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91" name="Google Shape;191;g1e5fa2c605c_0_6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35872" y="618522"/>
            <a:ext cx="1368100" cy="13681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g1e5fa2c605c_0_69"/>
          <p:cNvSpPr txBox="1"/>
          <p:nvPr/>
        </p:nvSpPr>
        <p:spPr>
          <a:xfrm>
            <a:off x="945925" y="2464750"/>
            <a:ext cx="815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3" name="Google Shape;193;g1e5fa2c605c_0_6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3089000" y="1028700"/>
            <a:ext cx="4267200" cy="19371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g1e5fa2c605c_0_69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8283410" y="1562675"/>
            <a:ext cx="3665466" cy="21771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5" name="Google Shape;195;g1e5fa2c605c_0_69"/>
          <p:cNvCxnSpPr/>
          <p:nvPr/>
        </p:nvCxnSpPr>
        <p:spPr>
          <a:xfrm flipH="1">
            <a:off x="7176675" y="3760800"/>
            <a:ext cx="1166400" cy="6885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6" name="Google Shape;196;g1e5fa2c605c_0_69"/>
          <p:cNvCxnSpPr>
            <a:endCxn id="197" idx="0"/>
          </p:cNvCxnSpPr>
          <p:nvPr/>
        </p:nvCxnSpPr>
        <p:spPr>
          <a:xfrm>
            <a:off x="15284000" y="3034175"/>
            <a:ext cx="191100" cy="1453200"/>
          </a:xfrm>
          <a:prstGeom prst="straightConnector1">
            <a:avLst/>
          </a:prstGeom>
          <a:noFill/>
          <a:ln cap="flat" cmpd="sng" w="38100">
            <a:solidFill>
              <a:srgbClr val="00FF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8" name="Google Shape;198;g1e5fa2c605c_0_69"/>
          <p:cNvSpPr txBox="1"/>
          <p:nvPr/>
        </p:nvSpPr>
        <p:spPr>
          <a:xfrm>
            <a:off x="10484625" y="8043850"/>
            <a:ext cx="3665400" cy="160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Signal is based on the the percentage change for each asset, and multiplied by each respected weight (determined by the Modern Portfolio Theory). Assets were then totaled: </a:t>
            </a:r>
            <a:endParaRPr b="1" sz="1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libri"/>
              <a:buChar char="●"/>
            </a:pPr>
            <a:r>
              <a:rPr b="1" lang="en-US" sz="1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% Change &gt; 0 = BUY</a:t>
            </a:r>
            <a:endParaRPr b="1" sz="1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libri"/>
              <a:buChar char="●"/>
            </a:pPr>
            <a:r>
              <a:rPr b="1" lang="en-US" sz="1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% Change &lt;= 0 = SELL</a:t>
            </a:r>
            <a:endParaRPr b="1" sz="1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9" name="Google Shape;199;g1e5fa2c605c_0_6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912775" y="4525275"/>
            <a:ext cx="13877326" cy="27795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0" name="Google Shape;200;g1e5fa2c605c_0_69"/>
          <p:cNvCxnSpPr>
            <a:endCxn id="201" idx="2"/>
          </p:cNvCxnSpPr>
          <p:nvPr/>
        </p:nvCxnSpPr>
        <p:spPr>
          <a:xfrm flipH="1" rot="10800000">
            <a:off x="13773300" y="7332500"/>
            <a:ext cx="2751300" cy="845100"/>
          </a:xfrm>
          <a:prstGeom prst="straightConnector1">
            <a:avLst/>
          </a:prstGeom>
          <a:noFill/>
          <a:ln cap="flat" cmpd="sng" w="38100">
            <a:solidFill>
              <a:srgbClr val="FFFF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2" name="Google Shape;202;g1e5fa2c605c_0_69"/>
          <p:cNvSpPr/>
          <p:nvPr/>
        </p:nvSpPr>
        <p:spPr>
          <a:xfrm>
            <a:off x="2912775" y="4478838"/>
            <a:ext cx="11740200" cy="28260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g1e5fa2c605c_0_69"/>
          <p:cNvSpPr/>
          <p:nvPr/>
        </p:nvSpPr>
        <p:spPr>
          <a:xfrm>
            <a:off x="14691200" y="4487375"/>
            <a:ext cx="1567800" cy="2829900"/>
          </a:xfrm>
          <a:prstGeom prst="rect">
            <a:avLst/>
          </a:prstGeom>
          <a:noFill/>
          <a:ln cap="flat" cmpd="sng" w="2857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g1e5fa2c605c_0_69"/>
          <p:cNvSpPr/>
          <p:nvPr/>
        </p:nvSpPr>
        <p:spPr>
          <a:xfrm>
            <a:off x="16259100" y="4506500"/>
            <a:ext cx="531000" cy="2826000"/>
          </a:xfrm>
          <a:prstGeom prst="rect">
            <a:avLst/>
          </a:prstGeom>
          <a:noFill/>
          <a:ln cap="flat" cmpd="sng" w="381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g25798f107fc_3_2"/>
          <p:cNvPicPr preferRelativeResize="0"/>
          <p:nvPr/>
        </p:nvPicPr>
        <p:blipFill rotWithShape="1">
          <a:blip r:embed="rId3">
            <a:alphaModFix/>
          </a:blip>
          <a:srcRect b="7813" l="0" r="0" t="7812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g25798f107fc_3_2"/>
          <p:cNvSpPr/>
          <p:nvPr/>
        </p:nvSpPr>
        <p:spPr>
          <a:xfrm rot="543719">
            <a:off x="-940456" y="8061466"/>
            <a:ext cx="10103777" cy="8156503"/>
          </a:xfrm>
          <a:custGeom>
            <a:rect b="b" l="l" r="r" t="t"/>
            <a:pathLst>
              <a:path extrusionOk="0" h="8156656" w="10103966">
                <a:moveTo>
                  <a:pt x="0" y="0"/>
                </a:moveTo>
                <a:lnTo>
                  <a:pt x="10103966" y="0"/>
                </a:lnTo>
                <a:lnTo>
                  <a:pt x="10103966" y="8156656"/>
                </a:lnTo>
                <a:lnTo>
                  <a:pt x="0" y="81566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9" name="Google Shape;209;g25798f107fc_3_2"/>
          <p:cNvSpPr txBox="1"/>
          <p:nvPr/>
        </p:nvSpPr>
        <p:spPr>
          <a:xfrm>
            <a:off x="2934950" y="618525"/>
            <a:ext cx="12955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lang="en-US" sz="4000">
                <a:solidFill>
                  <a:srgbClr val="F8F8F8"/>
                </a:solidFill>
              </a:rPr>
              <a:t>Distribution of Key Variables</a:t>
            </a:r>
            <a:endParaRPr b="0" i="0" sz="4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g25798f107fc_3_2"/>
          <p:cNvSpPr/>
          <p:nvPr/>
        </p:nvSpPr>
        <p:spPr>
          <a:xfrm rot="2157222">
            <a:off x="13190998" y="-3539630"/>
            <a:ext cx="7819413" cy="6312399"/>
          </a:xfrm>
          <a:custGeom>
            <a:rect b="b" l="l" r="r" t="t"/>
            <a:pathLst>
              <a:path extrusionOk="0" h="6308438" w="7814506">
                <a:moveTo>
                  <a:pt x="0" y="0"/>
                </a:moveTo>
                <a:lnTo>
                  <a:pt x="7814506" y="0"/>
                </a:lnTo>
                <a:lnTo>
                  <a:pt x="7814506" y="6308437"/>
                </a:lnTo>
                <a:lnTo>
                  <a:pt x="0" y="630843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11" name="Google Shape;211;g25798f107fc_3_2"/>
          <p:cNvSpPr/>
          <p:nvPr/>
        </p:nvSpPr>
        <p:spPr>
          <a:xfrm>
            <a:off x="1028700" y="1028700"/>
            <a:ext cx="475127" cy="489364"/>
          </a:xfrm>
          <a:custGeom>
            <a:rect b="b" l="l" r="r" t="t"/>
            <a:pathLst>
              <a:path extrusionOk="0" h="652485" w="633503">
                <a:moveTo>
                  <a:pt x="0" y="0"/>
                </a:moveTo>
                <a:lnTo>
                  <a:pt x="633503" y="0"/>
                </a:lnTo>
                <a:lnTo>
                  <a:pt x="633503" y="652485"/>
                </a:lnTo>
                <a:lnTo>
                  <a:pt x="0" y="6524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212" name="Google Shape;212;g25798f107fc_3_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35872" y="618522"/>
            <a:ext cx="1368100" cy="1368100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g25798f107fc_3_2"/>
          <p:cNvSpPr txBox="1"/>
          <p:nvPr/>
        </p:nvSpPr>
        <p:spPr>
          <a:xfrm>
            <a:off x="945925" y="2464750"/>
            <a:ext cx="815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4" name="Google Shape;214;g25798f107fc_3_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086275" y="2268538"/>
            <a:ext cx="11943724" cy="7464825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g25798f107fc_3_2"/>
          <p:cNvSpPr txBox="1"/>
          <p:nvPr/>
        </p:nvSpPr>
        <p:spPr>
          <a:xfrm>
            <a:off x="803525" y="2354450"/>
            <a:ext cx="4737000" cy="7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7465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ts val="2300"/>
              <a:buChar char="●"/>
            </a:pPr>
            <a:r>
              <a:rPr lang="en-US" sz="2300">
                <a:solidFill>
                  <a:srgbClr val="F8F8F8"/>
                </a:solidFill>
              </a:rPr>
              <a:t>Visual exploration of relationships and trends between pairs of variables</a:t>
            </a:r>
            <a:endParaRPr sz="2300">
              <a:solidFill>
                <a:srgbClr val="F8F8F8"/>
              </a:solidFill>
            </a:endParaRPr>
          </a:p>
          <a:p>
            <a:pPr indent="-374650" lvl="0" marL="4572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ts val="2300"/>
              <a:buChar char="●"/>
            </a:pPr>
            <a:r>
              <a:rPr lang="en-US" sz="2300">
                <a:solidFill>
                  <a:srgbClr val="F8F8F8"/>
                </a:solidFill>
              </a:rPr>
              <a:t>GLD (Gold) and AGG (Aggregate Bond) exhibit smooth distributions, while TSLA (Tesla) and AAPL (Apple) display varied distributions</a:t>
            </a:r>
            <a:endParaRPr sz="2300">
              <a:solidFill>
                <a:srgbClr val="F8F8F8"/>
              </a:solidFill>
            </a:endParaRPr>
          </a:p>
          <a:p>
            <a:pPr indent="-374650" lvl="0" marL="4572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ts val="2300"/>
              <a:buChar char="●"/>
            </a:pPr>
            <a:r>
              <a:rPr lang="en-US" sz="2300">
                <a:solidFill>
                  <a:srgbClr val="F8F8F8"/>
                </a:solidFill>
              </a:rPr>
              <a:t>GLD and AGG exhibit a positive linear relationship, representing a potential safe haven for market uncertainties</a:t>
            </a:r>
            <a:endParaRPr sz="2300">
              <a:solidFill>
                <a:srgbClr val="F8F8F8"/>
              </a:solidFill>
            </a:endParaRPr>
          </a:p>
          <a:p>
            <a:pPr indent="-374650" lvl="0" marL="4572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ts val="2300"/>
              <a:buChar char="●"/>
            </a:pPr>
            <a:r>
              <a:rPr lang="en-US" sz="2300">
                <a:solidFill>
                  <a:srgbClr val="F8F8F8"/>
                </a:solidFill>
              </a:rPr>
              <a:t>USO (Oil) and VNQ (Real Estate) show dispersed points, suggesting volatility</a:t>
            </a:r>
            <a:endParaRPr sz="2300">
              <a:solidFill>
                <a:srgbClr val="F8F8F8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</cp:coreProperties>
</file>